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Raleway" panose="020B0503030101060003" pitchFamily="34" charset="77"/>
      <p:regular r:id="rId23"/>
      <p:bold r:id="rId24"/>
      <p:italic r:id="rId25"/>
      <p:boldItalic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730E6E-47F5-47BB-A486-E647F2F50210}">
  <a:tblStyle styleId="{AD730E6E-47F5-47BB-A486-E647F2F502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6f9544c1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c6f954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e7818b20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e7818b20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of these troubling facts aside. The data is really convincing that they found something even if it wasn’t what they said it was.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better at distinguishing between noise and signal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korean</a:t>
            </a:r>
            <a:r>
              <a:rPr lang="en-US" dirty="0"/>
              <a:t> doesn't have Fs sound or Js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e8669734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e8669734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Im</a:t>
            </a:r>
            <a:r>
              <a:rPr lang="en-US" dirty="0"/>
              <a:t> not convinced by this. I would be much more convinced if this were looking at proficiency or </a:t>
            </a:r>
            <a:r>
              <a:rPr lang="en-US" dirty="0" err="1"/>
              <a:t>accentedness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whichever one was written down first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self report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7818b20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e7818b20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Infants learn higher order categories for inducing. They learn the weight of certain cues. The weight is then determined. Their argument then becomes that infants learn the categories generalization and that is their special ability. Refer again to the Vietnamese participants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higher order abstractions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e7818b20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e7818b20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not just </a:t>
            </a:r>
            <a:r>
              <a:rPr lang="en-US" dirty="0" err="1"/>
              <a:t>chategories</a:t>
            </a:r>
            <a:r>
              <a:rPr lang="en-US" dirty="0"/>
              <a:t> of sound but rather higher order generalization. Why stop there? Could it not be category learning in general is a skill?</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e7818b205_0_1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e7818b20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e7818b20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e7818b20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Explicit vs implicit. Even if you tell someone that two categories exist that does not mean that they can perceive it. The question then becomes how the perception changes.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d67063a7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d67063a7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d89196a1e_0_2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d89196a1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d67063a7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d67063a7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d89196a1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d89196a1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9544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9544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 convinced by language features</a:t>
            </a:r>
            <a:endParaRPr dirty="0"/>
          </a:p>
          <a:p>
            <a:pPr marL="0" lvl="0" indent="0" algn="l" rtl="0">
              <a:spcBef>
                <a:spcPts val="0"/>
              </a:spcBef>
              <a:spcAft>
                <a:spcPts val="0"/>
              </a:spcAft>
              <a:buNone/>
            </a:pPr>
            <a:r>
              <a:rPr lang="en" dirty="0"/>
              <a:t>Robust results</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R</a:t>
            </a:r>
            <a:r>
              <a:rPr lang="en" dirty="0" err="1"/>
              <a:t>eally</a:t>
            </a:r>
            <a:r>
              <a:rPr lang="en" dirty="0"/>
              <a:t> good questions- some were similar to my questions and some made me think about the </a:t>
            </a:r>
            <a:r>
              <a:rPr lang="en" dirty="0" err="1"/>
              <a:t>stu</a:t>
            </a:r>
            <a:r>
              <a:rPr lang="en-US" dirty="0" err="1"/>
              <a:t>dy</a:t>
            </a:r>
            <a:r>
              <a:rPr lang="en" dirty="0"/>
              <a:t> in a new way.</a:t>
            </a:r>
          </a:p>
          <a:p>
            <a:pPr marL="0" lvl="0" indent="0" algn="l" rtl="0">
              <a:spcBef>
                <a:spcPts val="0"/>
              </a:spcBef>
              <a:spcAft>
                <a:spcPts val="0"/>
              </a:spcAft>
              <a:buNone/>
            </a:pPr>
            <a:r>
              <a:rPr lang="en" dirty="0"/>
              <a:t>I wont be able to answer all the questions but we will get through some of them.</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e8669734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e8669734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89196a1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89196a1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 convinced by language features</a:t>
            </a:r>
            <a:endParaRPr dirty="0"/>
          </a:p>
          <a:p>
            <a:pPr marL="0" lvl="0" indent="0" algn="l" rtl="0">
              <a:spcBef>
                <a:spcPts val="0"/>
              </a:spcBef>
              <a:spcAft>
                <a:spcPts val="0"/>
              </a:spcAft>
              <a:buNone/>
            </a:pPr>
            <a:r>
              <a:rPr lang="en" dirty="0"/>
              <a:t>Robust results</a:t>
            </a:r>
          </a:p>
          <a:p>
            <a:pPr marL="0" lvl="0" indent="0" algn="l" rtl="0">
              <a:spcBef>
                <a:spcPts val="0"/>
              </a:spcBef>
              <a:spcAft>
                <a:spcPts val="0"/>
              </a:spcAft>
              <a:buNone/>
            </a:pPr>
            <a:endParaRPr lang="en" dirty="0"/>
          </a:p>
          <a:p>
            <a:pPr marL="0" lvl="0" indent="0" algn="l" rtl="0">
              <a:spcBef>
                <a:spcPts val="0"/>
              </a:spcBef>
              <a:spcAft>
                <a:spcPts val="0"/>
              </a:spcAft>
              <a:buNone/>
            </a:pPr>
            <a:r>
              <a:rPr lang="en" dirty="0" err="1"/>
              <a:t>Kaiyings</a:t>
            </a:r>
            <a:r>
              <a:rPr lang="en" dirty="0"/>
              <a:t> question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e7818b20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e7818b20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6f9544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6f9544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Second L1- can take over-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e8669734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e8669734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Source Sans Pro"/>
                <a:ea typeface="Source Sans Pro"/>
                <a:cs typeface="Source Sans Pro"/>
                <a:sym typeface="Source Sans Pro"/>
              </a:rPr>
              <a:t>Noe-Q2,</a:t>
            </a:r>
            <a:r>
              <a:rPr lang="en-US" sz="1100" dirty="0">
                <a:solidFill>
                  <a:srgbClr val="222222"/>
                </a:solidFill>
                <a:highlight>
                  <a:srgbClr val="FFFFFF"/>
                </a:highlight>
              </a:rPr>
              <a:t> 2. The task seemed targeted/better designed for monolinguals, as they mentioned in the paper. Because they used bilinguals in the study, it’s hard in some places to separate what effects can be attributed to what feature of the language. I would have liked to have either </a:t>
            </a:r>
            <a:r>
              <a:rPr lang="en-US" sz="1100" dirty="0">
                <a:solidFill>
                  <a:srgbClr val="222222"/>
                </a:solidFill>
                <a:highlight>
                  <a:srgbClr val="FFFF00"/>
                </a:highlight>
              </a:rPr>
              <a:t>another control</a:t>
            </a:r>
            <a:r>
              <a:rPr lang="en-US" sz="1100" dirty="0">
                <a:solidFill>
                  <a:srgbClr val="222222"/>
                </a:solidFill>
                <a:highlight>
                  <a:srgbClr val="FFFFFF"/>
                </a:highlight>
              </a:rPr>
              <a:t> or some sort of addition/manipulation to the study that made it better designed for bilinguals to maybe more convincingly account for English bilingual effects or knowledge of another language effects.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Source Sans Pro"/>
              <a:ea typeface="Source Sans Pro"/>
              <a:cs typeface="Source Sans Pro"/>
              <a:sym typeface="Source Sans Pro"/>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d67063a7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d67063a7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Yi and yin-入声</a:t>
            </a:r>
            <a:endParaRPr/>
          </a:p>
          <a:p>
            <a:pPr marL="0" lvl="0" indent="0" algn="l" rtl="0">
              <a:spcBef>
                <a:spcPts val="0"/>
              </a:spcBef>
              <a:spcAft>
                <a:spcPts val="0"/>
              </a:spcAft>
              <a:buNone/>
            </a:pPr>
            <a:r>
              <a:rPr lang="en"/>
              <a:t>Yip and yi-same</a:t>
            </a:r>
            <a:endParaRPr/>
          </a:p>
          <a:p>
            <a:pPr marL="0" lvl="0" indent="0" algn="l" rtl="0">
              <a:spcBef>
                <a:spcPts val="0"/>
              </a:spcBef>
              <a:spcAft>
                <a:spcPts val="0"/>
              </a:spcAft>
              <a:buNone/>
            </a:pPr>
            <a:r>
              <a:rPr lang="en"/>
              <a:t>also secondary cue for tone- three of the lagnuages are tonal and one is not- at least not as dense. I think having a monolingual english speaker would have been interesting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d89196a1e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d89196a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d67063a7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d67063a7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Akari</a:t>
            </a:r>
            <a:r>
              <a:rPr lang="en-US" dirty="0"/>
              <a:t> question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honetics.linguistics.ucla.edu/facilities/statistics/dprime.ht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phonetics.linguistics.ucla.edu/facilities/statistics/dprime.ht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Role of Abstraction in Non-native Speech Perception</a:t>
            </a:r>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Bozena Pajak and Roger Levy</a:t>
            </a:r>
            <a:endParaRPr/>
          </a:p>
        </p:txBody>
      </p:sp>
      <p:sp>
        <p:nvSpPr>
          <p:cNvPr id="60" name="Google Shape;60;p13"/>
          <p:cNvSpPr txBox="1"/>
          <p:nvPr/>
        </p:nvSpPr>
        <p:spPr>
          <a:xfrm>
            <a:off x="6188575" y="4019425"/>
            <a:ext cx="2481000" cy="72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latin typeface="Source Sans Pro"/>
                <a:ea typeface="Source Sans Pro"/>
                <a:cs typeface="Source Sans Pro"/>
                <a:sym typeface="Source Sans Pro"/>
              </a:rPr>
              <a:t>Presented by:</a:t>
            </a:r>
            <a:endParaRPr>
              <a:solidFill>
                <a:srgbClr val="F3F3F3"/>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F3F3F3"/>
                </a:solidFill>
                <a:latin typeface="Source Sans Pro"/>
                <a:ea typeface="Source Sans Pro"/>
                <a:cs typeface="Source Sans Pro"/>
                <a:sym typeface="Source Sans Pro"/>
              </a:rPr>
              <a:t>Adam A. Bramlett</a:t>
            </a:r>
            <a:endParaRPr>
              <a:solidFill>
                <a:srgbClr val="F3F3F3"/>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127325" y="78425"/>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 informativity of phonetic dimensions</a:t>
            </a:r>
            <a:endParaRPr sz="2400"/>
          </a:p>
        </p:txBody>
      </p:sp>
      <p:sp>
        <p:nvSpPr>
          <p:cNvPr id="134" name="Google Shape;134;p22"/>
          <p:cNvSpPr txBox="1"/>
          <p:nvPr/>
        </p:nvSpPr>
        <p:spPr>
          <a:xfrm>
            <a:off x="325025" y="1202600"/>
            <a:ext cx="4171200" cy="37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135" name="Google Shape;135;p22"/>
          <p:cNvPicPr preferRelativeResize="0"/>
          <p:nvPr/>
        </p:nvPicPr>
        <p:blipFill>
          <a:blip r:embed="rId3">
            <a:alphaModFix/>
          </a:blip>
          <a:stretch>
            <a:fillRect/>
          </a:stretch>
        </p:blipFill>
        <p:spPr>
          <a:xfrm>
            <a:off x="1658175" y="579575"/>
            <a:ext cx="5583999" cy="4563925"/>
          </a:xfrm>
          <a:prstGeom prst="rect">
            <a:avLst/>
          </a:prstGeom>
          <a:noFill/>
          <a:ln>
            <a:noFill/>
          </a:ln>
        </p:spPr>
      </p:pic>
      <p:sp>
        <p:nvSpPr>
          <p:cNvPr id="136" name="Google Shape;136;p22"/>
          <p:cNvSpPr txBox="1"/>
          <p:nvPr/>
        </p:nvSpPr>
        <p:spPr>
          <a:xfrm>
            <a:off x="609087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3:38</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endParaRPr sz="2400"/>
          </a:p>
        </p:txBody>
      </p:sp>
      <p:sp>
        <p:nvSpPr>
          <p:cNvPr id="142" name="Google Shape;142;p23"/>
          <p:cNvSpPr txBox="1"/>
          <p:nvPr/>
        </p:nvSpPr>
        <p:spPr>
          <a:xfrm>
            <a:off x="325025" y="4657675"/>
            <a:ext cx="4171200" cy="3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143" name="Google Shape;143;p23"/>
          <p:cNvPicPr preferRelativeResize="0"/>
          <p:nvPr/>
        </p:nvPicPr>
        <p:blipFill>
          <a:blip r:embed="rId3">
            <a:alphaModFix/>
          </a:blip>
          <a:stretch>
            <a:fillRect/>
          </a:stretch>
        </p:blipFill>
        <p:spPr>
          <a:xfrm>
            <a:off x="986700" y="1268300"/>
            <a:ext cx="6402177" cy="3389376"/>
          </a:xfrm>
          <a:prstGeom prst="rect">
            <a:avLst/>
          </a:prstGeom>
          <a:noFill/>
          <a:ln>
            <a:noFill/>
          </a:ln>
        </p:spPr>
      </p:pic>
      <p:sp>
        <p:nvSpPr>
          <p:cNvPr id="144" name="Google Shape;144;p23"/>
          <p:cNvSpPr txBox="1"/>
          <p:nvPr/>
        </p:nvSpPr>
        <p:spPr>
          <a:xfrm>
            <a:off x="609087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3:40</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265500" y="1678650"/>
            <a:ext cx="4045200" cy="178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Research questions</a:t>
            </a:r>
            <a:endParaRPr/>
          </a:p>
        </p:txBody>
      </p:sp>
      <p:sp>
        <p:nvSpPr>
          <p:cNvPr id="150" name="Google Shape;150;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1950" algn="l" rtl="0">
              <a:spcBef>
                <a:spcPts val="0"/>
              </a:spcBef>
              <a:spcAft>
                <a:spcPts val="0"/>
              </a:spcAft>
              <a:buSzPts val="2100"/>
              <a:buChar char="●"/>
            </a:pPr>
            <a:r>
              <a:rPr lang="en" sz="2100"/>
              <a:t> To what extent is sound perception determined by sensitivity to generalization of sound categories</a:t>
            </a:r>
            <a:endParaRPr sz="2100"/>
          </a:p>
          <a:p>
            <a:pPr marL="457200" lvl="0" indent="0" algn="l" rtl="0">
              <a:spcBef>
                <a:spcPts val="1600"/>
              </a:spcBef>
              <a:spcAft>
                <a:spcPts val="0"/>
              </a:spcAft>
              <a:buNone/>
            </a:pPr>
            <a:endParaRPr sz="2100"/>
          </a:p>
          <a:p>
            <a:pPr marL="457200" lvl="0" indent="-361950" algn="l" rtl="0">
              <a:spcBef>
                <a:spcPts val="1600"/>
              </a:spcBef>
              <a:spcAft>
                <a:spcPts val="0"/>
              </a:spcAft>
              <a:buSzPts val="2100"/>
              <a:buChar char="●"/>
            </a:pPr>
            <a:r>
              <a:rPr lang="en" sz="2100"/>
              <a:t>How far does these categories go? </a:t>
            </a:r>
            <a:endParaRPr sz="2100"/>
          </a:p>
          <a:p>
            <a:pPr marL="457200" lvl="0" indent="0" algn="l" rtl="0">
              <a:spcBef>
                <a:spcPts val="1600"/>
              </a:spcBef>
              <a:spcAft>
                <a:spcPts val="1600"/>
              </a:spcAft>
              <a:buNone/>
            </a:pPr>
            <a:r>
              <a:rPr lang="en" sz="2100"/>
              <a:t>boundaries-Younggin Q1</a:t>
            </a:r>
            <a:endParaRPr sz="2100"/>
          </a:p>
        </p:txBody>
      </p:sp>
      <p:sp>
        <p:nvSpPr>
          <p:cNvPr id="151" name="Google Shape;151;p24"/>
          <p:cNvSpPr txBox="1"/>
          <p:nvPr/>
        </p:nvSpPr>
        <p:spPr>
          <a:xfrm>
            <a:off x="609087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3:45</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265500" y="2296825"/>
            <a:ext cx="4045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Trace Model</a:t>
            </a:r>
            <a:endParaRPr/>
          </a:p>
        </p:txBody>
      </p:sp>
      <p:sp>
        <p:nvSpPr>
          <p:cNvPr id="157" name="Google Shape;157;p25"/>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58" name="Google Shape;158;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
        <p:nvSpPr>
          <p:cNvPr id="159" name="Google Shape;159;p25"/>
          <p:cNvSpPr/>
          <p:nvPr/>
        </p:nvSpPr>
        <p:spPr>
          <a:xfrm>
            <a:off x="5211225" y="888400"/>
            <a:ext cx="3196200" cy="88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a:off x="5211225" y="2107950"/>
            <a:ext cx="3196200" cy="88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a:off x="5259900" y="3327525"/>
            <a:ext cx="3196200" cy="88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txBox="1"/>
          <p:nvPr/>
        </p:nvSpPr>
        <p:spPr>
          <a:xfrm>
            <a:off x="609087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3:50</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265500" y="1678650"/>
            <a:ext cx="4045200" cy="178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Exemplar theory</a:t>
            </a:r>
            <a:endParaRPr/>
          </a:p>
        </p:txBody>
      </p:sp>
      <p:sp>
        <p:nvSpPr>
          <p:cNvPr id="168" name="Google Shape;168;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1950" algn="l" rtl="0">
              <a:spcBef>
                <a:spcPts val="0"/>
              </a:spcBef>
              <a:spcAft>
                <a:spcPts val="0"/>
              </a:spcAft>
              <a:buSzPts val="2100"/>
              <a:buChar char="●"/>
            </a:pPr>
            <a:r>
              <a:rPr lang="en" sz="2100"/>
              <a:t>How does this study fit into exemplar theory</a:t>
            </a:r>
            <a:endParaRPr sz="2100"/>
          </a:p>
          <a:p>
            <a:pPr marL="457200" lvl="0" indent="-361950" algn="l" rtl="0">
              <a:spcBef>
                <a:spcPts val="0"/>
              </a:spcBef>
              <a:spcAft>
                <a:spcPts val="0"/>
              </a:spcAft>
              <a:buSzPts val="2100"/>
              <a:buChar char="●"/>
            </a:pPr>
            <a:r>
              <a:rPr lang="en" sz="2100"/>
              <a:t>Features as skills?</a:t>
            </a:r>
            <a:endParaRPr sz="2100"/>
          </a:p>
          <a:p>
            <a:pPr marL="457200" lvl="0" indent="0" algn="l" rtl="0">
              <a:spcBef>
                <a:spcPts val="1600"/>
              </a:spcBef>
              <a:spcAft>
                <a:spcPts val="1600"/>
              </a:spcAft>
              <a:buNone/>
            </a:pPr>
            <a:endParaRPr sz="2100"/>
          </a:p>
        </p:txBody>
      </p:sp>
      <p:sp>
        <p:nvSpPr>
          <p:cNvPr id="169" name="Google Shape;169;p26"/>
          <p:cNvSpPr txBox="1"/>
          <p:nvPr/>
        </p:nvSpPr>
        <p:spPr>
          <a:xfrm>
            <a:off x="609087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3:55</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265500" y="1576200"/>
            <a:ext cx="4045200" cy="199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Production </a:t>
            </a:r>
            <a:endParaRPr/>
          </a:p>
          <a:p>
            <a:pPr marL="0" lvl="0" indent="0" algn="ctr" rtl="0">
              <a:spcBef>
                <a:spcPts val="0"/>
              </a:spcBef>
              <a:spcAft>
                <a:spcPts val="0"/>
              </a:spcAft>
              <a:buNone/>
            </a:pPr>
            <a:r>
              <a:rPr lang="en"/>
              <a:t>Processing interphase</a:t>
            </a:r>
            <a:endParaRPr/>
          </a:p>
        </p:txBody>
      </p:sp>
      <p:sp>
        <p:nvSpPr>
          <p:cNvPr id="175" name="Google Shape;175;p2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76" name="Google Shape;176;p2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61950" algn="l" rtl="0">
              <a:spcBef>
                <a:spcPts val="0"/>
              </a:spcBef>
              <a:spcAft>
                <a:spcPts val="0"/>
              </a:spcAft>
              <a:buSzPts val="2100"/>
              <a:buChar char="●"/>
            </a:pPr>
            <a:r>
              <a:rPr lang="en" sz="2100"/>
              <a:t>This study seems to imply a very direct interphase.</a:t>
            </a:r>
            <a:endParaRPr sz="2100"/>
          </a:p>
          <a:p>
            <a:pPr marL="457200" lvl="0" indent="0" algn="l" rtl="0">
              <a:spcBef>
                <a:spcPts val="1600"/>
              </a:spcBef>
              <a:spcAft>
                <a:spcPts val="1600"/>
              </a:spcAft>
              <a:buNone/>
            </a:pPr>
            <a:endParaRPr sz="2100"/>
          </a:p>
        </p:txBody>
      </p:sp>
      <p:sp>
        <p:nvSpPr>
          <p:cNvPr id="177" name="Google Shape;177;p27"/>
          <p:cNvSpPr txBox="1"/>
          <p:nvPr/>
        </p:nvSpPr>
        <p:spPr>
          <a:xfrm>
            <a:off x="609087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3:57</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249150" y="139975"/>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In Progress Ideas</a:t>
            </a:r>
            <a:endParaRPr sz="2400"/>
          </a:p>
        </p:txBody>
      </p:sp>
      <p:sp>
        <p:nvSpPr>
          <p:cNvPr id="183" name="Google Shape;183;p28"/>
          <p:cNvSpPr txBox="1"/>
          <p:nvPr/>
        </p:nvSpPr>
        <p:spPr>
          <a:xfrm>
            <a:off x="325025" y="1202600"/>
            <a:ext cx="4171200" cy="37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84" name="Google Shape;184;p28"/>
          <p:cNvSpPr txBox="1"/>
          <p:nvPr/>
        </p:nvSpPr>
        <p:spPr>
          <a:xfrm>
            <a:off x="1211225" y="819425"/>
            <a:ext cx="7336500" cy="42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What other features can we imagine-</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Activity: What is the nature of these categories?</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Think of set of  languages that we could test a particular feature or group of features? </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example : Mandarin no relative pitch distinctions, Thai and Cantonese do. Thai has more relative pitch distinctions but also uses delayed pitch change. </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Could we do something in other domains? Perhaps intonational or morphological? discourse?</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p:txBody>
      </p:sp>
      <p:sp>
        <p:nvSpPr>
          <p:cNvPr id="185" name="Google Shape;185;p28"/>
          <p:cNvSpPr txBox="1"/>
          <p:nvPr/>
        </p:nvSpPr>
        <p:spPr>
          <a:xfrm>
            <a:off x="609087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4:10</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249150" y="218715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Thanks</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Class Questions/Discussion</a:t>
            </a:r>
            <a:endParaRPr sz="2400"/>
          </a:p>
        </p:txBody>
      </p:sp>
      <p:sp>
        <p:nvSpPr>
          <p:cNvPr id="196" name="Google Shape;196;p30"/>
          <p:cNvSpPr txBox="1"/>
          <p:nvPr/>
        </p:nvSpPr>
        <p:spPr>
          <a:xfrm>
            <a:off x="325025" y="893300"/>
            <a:ext cx="8148900" cy="4068600"/>
          </a:xfrm>
          <a:prstGeom prst="rect">
            <a:avLst/>
          </a:prstGeom>
          <a:noFill/>
          <a:ln>
            <a:noFill/>
          </a:ln>
        </p:spPr>
        <p:txBody>
          <a:bodyPr spcFirstLastPara="1" wrap="square" lIns="91425" tIns="91425" rIns="91425" bIns="91425" anchor="t" anchorCtr="0">
            <a:noAutofit/>
          </a:bodyPr>
          <a:lstStyle/>
          <a:p>
            <a:pPr marL="596900" lvl="0" indent="-298450" algn="l" rtl="0">
              <a:lnSpc>
                <a:spcPct val="115000"/>
              </a:lnSpc>
              <a:spcBef>
                <a:spcPts val="1000"/>
              </a:spcBef>
              <a:spcAft>
                <a:spcPts val="0"/>
              </a:spcAft>
              <a:buClr>
                <a:srgbClr val="222222"/>
              </a:buClr>
              <a:buSzPts val="1100"/>
              <a:buAutoNum type="arabicPeriod"/>
            </a:pPr>
            <a:r>
              <a:rPr lang="en" sz="1100" dirty="0">
                <a:solidFill>
                  <a:srgbClr val="222222"/>
                </a:solidFill>
                <a:highlight>
                  <a:srgbClr val="FFFFFF"/>
                </a:highlight>
              </a:rPr>
              <a:t>Can we assume the same phenomenon will be observed in the processing of word/sentence/discourse (broader/higher level, for example)? In other </a:t>
            </a:r>
            <a:r>
              <a:rPr lang="en" sz="1100" dirty="0">
                <a:solidFill>
                  <a:srgbClr val="222222"/>
                </a:solidFill>
                <a:highlight>
                  <a:srgbClr val="FFFF00"/>
                </a:highlight>
              </a:rPr>
              <a:t>words, morphological or pragmatic features not used to process in L1 will be difficult to perceive/proce</a:t>
            </a:r>
            <a:r>
              <a:rPr lang="en" sz="1100" dirty="0">
                <a:solidFill>
                  <a:srgbClr val="222222"/>
                </a:solidFill>
                <a:highlight>
                  <a:srgbClr val="FFFFFF"/>
                </a:highlight>
              </a:rPr>
              <a:t>ss for the L2 learner? As an L2 learner, I feel more difficult when I say English compared to Japanese because the latter has the same word order and similar vocabulary with the Korean language.</a:t>
            </a:r>
            <a:endParaRPr sz="1100" dirty="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n" sz="1100" dirty="0">
                <a:solidFill>
                  <a:srgbClr val="222222"/>
                </a:solidFill>
                <a:highlight>
                  <a:srgbClr val="FFFFFF"/>
                </a:highlight>
              </a:rPr>
              <a:t>Regarding the characteristics of the Korean language in 2.2., this might be a subjective perspective but I am not sure young </a:t>
            </a:r>
            <a:r>
              <a:rPr lang="en" sz="1100" dirty="0">
                <a:solidFill>
                  <a:srgbClr val="222222"/>
                </a:solidFill>
                <a:highlight>
                  <a:srgbClr val="FFFF00"/>
                </a:highlight>
              </a:rPr>
              <a:t>Korean native speakers agree with this explanation</a:t>
            </a:r>
            <a:r>
              <a:rPr lang="en" sz="1100" dirty="0">
                <a:solidFill>
                  <a:srgbClr val="222222"/>
                </a:solidFill>
                <a:highlight>
                  <a:srgbClr val="FFFFFF"/>
                </a:highlight>
              </a:rPr>
              <a:t>. If I hear the words mentioned in the article without visual information, I would not be able to identify the meaning well. I think the vowel length distinction is very likely to be prevalent among older people these days, at least in Seoul Korean (I am not sure about other dialects in Korean).</a:t>
            </a:r>
            <a:endParaRPr sz="1100" dirty="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n" sz="1100" dirty="0">
                <a:solidFill>
                  <a:srgbClr val="222222"/>
                </a:solidFill>
                <a:highlight>
                  <a:srgbClr val="FFFFFF"/>
                </a:highlight>
              </a:rPr>
              <a:t>Regarding the 2.4. Procedure, I am wondering if it is okay that the authors did not provide </a:t>
            </a:r>
            <a:r>
              <a:rPr lang="en" sz="1100" dirty="0">
                <a:solidFill>
                  <a:srgbClr val="222222"/>
                </a:solidFill>
                <a:highlight>
                  <a:srgbClr val="FFFF00"/>
                </a:highlight>
              </a:rPr>
              <a:t>feedback</a:t>
            </a:r>
            <a:r>
              <a:rPr lang="en" sz="1100" dirty="0">
                <a:solidFill>
                  <a:srgbClr val="222222"/>
                </a:solidFill>
                <a:highlight>
                  <a:srgbClr val="FFFFFF"/>
                </a:highlight>
              </a:rPr>
              <a:t> to participants in their practice session. In my opinion, the feedback should be provided because by doing so participants can get used to responding, especially in terms of when and how to respond.</a:t>
            </a:r>
            <a:endParaRPr sz="1100" dirty="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endParaRPr lang="en" sz="1100" dirty="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n" sz="1100" dirty="0" err="1">
                <a:solidFill>
                  <a:srgbClr val="222222"/>
                </a:solidFill>
                <a:highlight>
                  <a:srgbClr val="FFFFFF"/>
                </a:highlight>
              </a:rPr>
              <a:t>Akari</a:t>
            </a:r>
            <a:r>
              <a:rPr lang="en" sz="1100" dirty="0">
                <a:solidFill>
                  <a:srgbClr val="222222"/>
                </a:solidFill>
                <a:highlight>
                  <a:srgbClr val="FFFFFF"/>
                </a:highlight>
              </a:rPr>
              <a:t>-In their experiment, the participants were asked to judge whether two words were </a:t>
            </a:r>
            <a:r>
              <a:rPr lang="en" sz="1100" dirty="0">
                <a:solidFill>
                  <a:srgbClr val="222222"/>
                </a:solidFill>
                <a:highlight>
                  <a:srgbClr val="FFFF00"/>
                </a:highlight>
              </a:rPr>
              <a:t>different or same</a:t>
            </a:r>
            <a:r>
              <a:rPr lang="en" sz="1100" dirty="0">
                <a:solidFill>
                  <a:srgbClr val="222222"/>
                </a:solidFill>
                <a:highlight>
                  <a:srgbClr val="FFFFFF"/>
                </a:highlight>
              </a:rPr>
              <a:t>. I thought that this experiment examined whether the participants use the </a:t>
            </a:r>
            <a:r>
              <a:rPr lang="en" sz="1100" dirty="0">
                <a:solidFill>
                  <a:srgbClr val="222222"/>
                </a:solidFill>
                <a:highlight>
                  <a:srgbClr val="FFFF00"/>
                </a:highlight>
              </a:rPr>
              <a:t>length</a:t>
            </a:r>
            <a:r>
              <a:rPr lang="en" sz="1100" dirty="0">
                <a:solidFill>
                  <a:srgbClr val="222222"/>
                </a:solidFill>
                <a:highlight>
                  <a:srgbClr val="FFFFFF"/>
                </a:highlight>
              </a:rPr>
              <a:t> to distinguish words rather than </a:t>
            </a:r>
            <a:r>
              <a:rPr lang="en" sz="1100" dirty="0">
                <a:solidFill>
                  <a:schemeClr val="dk2"/>
                </a:solidFill>
                <a:highlight>
                  <a:srgbClr val="FFFFFF"/>
                </a:highlight>
              </a:rPr>
              <a:t>whether the participants can discriminate two consonants which differ in length</a:t>
            </a:r>
            <a:r>
              <a:rPr lang="en" sz="1100" dirty="0">
                <a:solidFill>
                  <a:srgbClr val="222222"/>
                </a:solidFill>
                <a:highlight>
                  <a:srgbClr val="FFFFFF"/>
                </a:highlight>
              </a:rPr>
              <a:t>. I thought that these two are different abilities, and I wonder whether this experiment could really test what the authors wanted to examine.</a:t>
            </a:r>
            <a:endParaRPr sz="1100" dirty="0">
              <a:solidFill>
                <a:srgbClr val="222222"/>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Class Questions/Discussion</a:t>
            </a:r>
            <a:endParaRPr sz="2400"/>
          </a:p>
        </p:txBody>
      </p:sp>
      <p:sp>
        <p:nvSpPr>
          <p:cNvPr id="202" name="Google Shape;202;p31"/>
          <p:cNvSpPr txBox="1"/>
          <p:nvPr/>
        </p:nvSpPr>
        <p:spPr>
          <a:xfrm>
            <a:off x="325025" y="893300"/>
            <a:ext cx="8148900" cy="40686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100" dirty="0">
                <a:solidFill>
                  <a:srgbClr val="222222"/>
                </a:solidFill>
                <a:highlight>
                  <a:srgbClr val="FFFFFF"/>
                </a:highlight>
              </a:rPr>
              <a:t>1. They chose languages that differ in how distinctive length is, but these languages also differ in many other respects. I get that it’s unlikely, but how can they discount the effects of, </a:t>
            </a:r>
            <a:r>
              <a:rPr lang="en" sz="1100" dirty="0">
                <a:solidFill>
                  <a:srgbClr val="222222"/>
                </a:solidFill>
                <a:highlight>
                  <a:srgbClr val="FFFF00"/>
                </a:highlight>
              </a:rPr>
              <a:t>say, tone on how length is used in the languages</a:t>
            </a:r>
            <a:r>
              <a:rPr lang="en" sz="1100" dirty="0">
                <a:solidFill>
                  <a:srgbClr val="222222"/>
                </a:solidFill>
                <a:highlight>
                  <a:srgbClr val="FFFFFF"/>
                </a:highlight>
              </a:rPr>
              <a:t>? I don’t know much about these four languages, so I would have liked a bit of reassurance from them that discussed other dimensions used in the phonology of a language, or related to the phonology of a language, like tone, and how that can affect or play into length perception.</a:t>
            </a:r>
            <a:endParaRPr sz="1100" dirty="0">
              <a:solidFill>
                <a:srgbClr val="222222"/>
              </a:solidFill>
              <a:highlight>
                <a:srgbClr val="FFFFFF"/>
              </a:highlight>
            </a:endParaRPr>
          </a:p>
          <a:p>
            <a:pPr marL="457200" lvl="0" indent="0" algn="l" rtl="0">
              <a:lnSpc>
                <a:spcPct val="115000"/>
              </a:lnSpc>
              <a:spcBef>
                <a:spcPts val="0"/>
              </a:spcBef>
              <a:spcAft>
                <a:spcPts val="0"/>
              </a:spcAft>
              <a:buNone/>
            </a:pPr>
            <a:r>
              <a:rPr lang="en" sz="1100" dirty="0">
                <a:solidFill>
                  <a:srgbClr val="222222"/>
                </a:solidFill>
                <a:highlight>
                  <a:srgbClr val="FFFFFF"/>
                </a:highlight>
              </a:rPr>
              <a:t>2. The task seemed targeted/better designed for monolinguals, as they mentioned in the paper. Because they used bilinguals in the study, it’s hard in some places to separate what effects can be attributed to what feature of the language. I would have liked to have either </a:t>
            </a:r>
            <a:r>
              <a:rPr lang="en" sz="1100" dirty="0">
                <a:solidFill>
                  <a:srgbClr val="222222"/>
                </a:solidFill>
                <a:highlight>
                  <a:srgbClr val="FFFF00"/>
                </a:highlight>
              </a:rPr>
              <a:t>another control</a:t>
            </a:r>
            <a:r>
              <a:rPr lang="en" sz="1100" dirty="0">
                <a:solidFill>
                  <a:srgbClr val="222222"/>
                </a:solidFill>
                <a:highlight>
                  <a:srgbClr val="FFFFFF"/>
                </a:highlight>
              </a:rPr>
              <a:t> or some sort of addition/manipulation to the study that made it better designed for bilinguals to maybe more convincingly account for English bilingual effects or knowledge of another language effects.</a:t>
            </a:r>
            <a:endParaRPr sz="1100" dirty="0">
              <a:solidFill>
                <a:srgbClr val="222222"/>
              </a:solidFill>
              <a:highlight>
                <a:srgbClr val="FFFFFF"/>
              </a:highlight>
            </a:endParaRPr>
          </a:p>
          <a:p>
            <a:pPr marL="457200" lvl="0">
              <a:lnSpc>
                <a:spcPct val="115000"/>
              </a:lnSpc>
            </a:pPr>
            <a:r>
              <a:rPr lang="en" sz="1100" dirty="0">
                <a:solidFill>
                  <a:srgbClr val="222222"/>
                </a:solidFill>
                <a:highlight>
                  <a:srgbClr val="FFFFFF"/>
                </a:highlight>
              </a:rPr>
              <a:t>3. How does the model modification proposed in this paper fit into the model proposed </a:t>
            </a:r>
            <a:r>
              <a:rPr lang="en" sz="1100" dirty="0">
                <a:solidFill>
                  <a:srgbClr val="222222"/>
                </a:solidFill>
                <a:highlight>
                  <a:srgbClr val="FFFF00"/>
                </a:highlight>
              </a:rPr>
              <a:t>by </a:t>
            </a:r>
            <a:r>
              <a:rPr lang="en" sz="1100" dirty="0" err="1">
                <a:solidFill>
                  <a:srgbClr val="222222"/>
                </a:solidFill>
                <a:highlight>
                  <a:srgbClr val="FFFF00"/>
                </a:highlight>
              </a:rPr>
              <a:t>Pierrehumbert</a:t>
            </a:r>
            <a:r>
              <a:rPr lang="en" sz="1100" dirty="0">
                <a:solidFill>
                  <a:srgbClr val="222222"/>
                </a:solidFill>
                <a:highlight>
                  <a:srgbClr val="FFFF00"/>
                </a:highlight>
              </a:rPr>
              <a:t> and the TRACE model?</a:t>
            </a:r>
            <a:r>
              <a:rPr lang="en-US" sz="1100" dirty="0">
                <a:highlight>
                  <a:srgbClr val="FFFF00"/>
                </a:highlight>
              </a:rPr>
              <a:t> </a:t>
            </a:r>
            <a:br>
              <a:rPr lang="en-US" sz="1100" dirty="0">
                <a:highlight>
                  <a:srgbClr val="FFFF00"/>
                </a:highlight>
              </a:rPr>
            </a:br>
            <a:r>
              <a:rPr lang="en-US" sz="1100" dirty="0">
                <a:highlight>
                  <a:srgbClr val="C0C0C0"/>
                </a:highlight>
              </a:rPr>
              <a:t>4.I think this research result is more consistent with my intuition about second- language learning and non-native languages. My own experience suggests that non-native sounds will not directly be mapped onto my mother language perception, especially after I learned the language seriously. Instead, another domain/mode of sound perception will be open and I feel I can perceive the non-native sounds if I change the mode into non-native languages. However, I wonder if this result differs according to different speakers. This means that </a:t>
            </a:r>
            <a:r>
              <a:rPr lang="en-US" sz="1100" dirty="0">
                <a:highlight>
                  <a:srgbClr val="FFFF00"/>
                </a:highlight>
              </a:rPr>
              <a:t>some speakers still map the non-native sounds into the native sounds, but some don’t. </a:t>
            </a:r>
            <a:endParaRPr lang="en" sz="1100" dirty="0">
              <a:solidFill>
                <a:srgbClr val="222222"/>
              </a:solidFill>
              <a:highlight>
                <a:srgbClr val="FFFF00"/>
              </a:highlight>
            </a:endParaRPr>
          </a:p>
          <a:p>
            <a:pPr marL="457200" lvl="0" indent="0" algn="l" rtl="0">
              <a:lnSpc>
                <a:spcPct val="115000"/>
              </a:lnSpc>
              <a:spcBef>
                <a:spcPts val="0"/>
              </a:spcBef>
              <a:spcAft>
                <a:spcPts val="0"/>
              </a:spcAft>
              <a:buNone/>
            </a:pPr>
            <a:endParaRPr lang="en" sz="1100" dirty="0">
              <a:solidFill>
                <a:srgbClr val="222222"/>
              </a:solidFill>
            </a:endParaRPr>
          </a:p>
          <a:p>
            <a:pPr marL="457200" lvl="0" indent="0" algn="l" rtl="0">
              <a:lnSpc>
                <a:spcPct val="115000"/>
              </a:lnSpc>
              <a:spcBef>
                <a:spcPts val="0"/>
              </a:spcBef>
              <a:spcAft>
                <a:spcPts val="0"/>
              </a:spcAft>
              <a:buNone/>
            </a:pPr>
            <a:endParaRPr sz="1100" dirty="0">
              <a:solidFill>
                <a:srgbClr val="222222"/>
              </a:solidFill>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Today’s plan</a:t>
            </a:r>
            <a:endParaRPr/>
          </a:p>
        </p:txBody>
      </p:sp>
      <p:sp>
        <p:nvSpPr>
          <p:cNvPr id="66" name="Google Shape;66;p14"/>
          <p:cNvSpPr txBox="1">
            <a:spLocks noGrp="1"/>
          </p:cNvSpPr>
          <p:nvPr>
            <p:ph type="body" idx="1"/>
          </p:nvPr>
        </p:nvSpPr>
        <p:spPr>
          <a:xfrm>
            <a:off x="311700" y="1068425"/>
            <a:ext cx="8666525" cy="37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r>
              <a:rPr lang="en" dirty="0"/>
              <a:t>Discussion of the article</a:t>
            </a:r>
            <a:endParaRPr dirty="0"/>
          </a:p>
          <a:p>
            <a:pPr marL="0" lvl="0" indent="0" algn="l" rtl="0">
              <a:spcBef>
                <a:spcPts val="1600"/>
              </a:spcBef>
              <a:spcAft>
                <a:spcPts val="0"/>
              </a:spcAft>
              <a:buClr>
                <a:schemeClr val="dk2"/>
              </a:buClr>
              <a:buSzPts val="1100"/>
              <a:buFont typeface="Arial"/>
              <a:buNone/>
            </a:pPr>
            <a:r>
              <a:rPr lang="en" dirty="0"/>
              <a:t>D-Prime</a:t>
            </a:r>
            <a:endParaRPr dirty="0"/>
          </a:p>
          <a:p>
            <a:pPr marL="0" lvl="0" indent="0" algn="l" rtl="0">
              <a:spcBef>
                <a:spcPts val="1600"/>
              </a:spcBef>
              <a:spcAft>
                <a:spcPts val="0"/>
              </a:spcAft>
              <a:buNone/>
            </a:pPr>
            <a:r>
              <a:rPr lang="en" dirty="0"/>
              <a:t>Talk about the design/results</a:t>
            </a:r>
            <a:endParaRPr dirty="0"/>
          </a:p>
          <a:p>
            <a:pPr marL="0" lvl="0" indent="0" algn="l" rtl="0">
              <a:spcBef>
                <a:spcPts val="1600"/>
              </a:spcBef>
              <a:spcAft>
                <a:spcPts val="0"/>
              </a:spcAft>
              <a:buNone/>
            </a:pPr>
            <a:r>
              <a:rPr lang="en" dirty="0"/>
              <a:t>How this paper fits within the larger frameworks</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dirty="0"/>
              <a:t>Group activity- </a:t>
            </a: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 dirty="0"/>
              <a:t>  </a:t>
            </a:r>
            <a:endParaRPr dirty="0"/>
          </a:p>
        </p:txBody>
      </p:sp>
      <p:sp>
        <p:nvSpPr>
          <p:cNvPr id="67" name="Google Shape;67;p14"/>
          <p:cNvSpPr txBox="1"/>
          <p:nvPr/>
        </p:nvSpPr>
        <p:spPr>
          <a:xfrm>
            <a:off x="6726125" y="4595675"/>
            <a:ext cx="2252100" cy="42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Source Sans Pro"/>
                <a:ea typeface="Source Sans Pro"/>
                <a:cs typeface="Source Sans Pro"/>
                <a:sym typeface="Source Sans Pro"/>
              </a:rPr>
              <a:t>3:01</a:t>
            </a:r>
            <a:endParaRPr>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dirty="0"/>
              <a:t>Extra Slides</a:t>
            </a:r>
            <a:endParaRPr sz="2400" dirty="0"/>
          </a:p>
        </p:txBody>
      </p:sp>
      <p:sp>
        <p:nvSpPr>
          <p:cNvPr id="208" name="Google Shape;208;p32"/>
          <p:cNvSpPr txBox="1"/>
          <p:nvPr/>
        </p:nvSpPr>
        <p:spPr>
          <a:xfrm>
            <a:off x="325025" y="3095350"/>
            <a:ext cx="8199600" cy="18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209" name="Google Shape;209;p32"/>
          <p:cNvPicPr preferRelativeResize="0"/>
          <p:nvPr/>
        </p:nvPicPr>
        <p:blipFill>
          <a:blip r:embed="rId3">
            <a:alphaModFix/>
          </a:blip>
          <a:stretch>
            <a:fillRect/>
          </a:stretch>
        </p:blipFill>
        <p:spPr>
          <a:xfrm>
            <a:off x="2253338" y="847375"/>
            <a:ext cx="4342974" cy="2199327"/>
          </a:xfrm>
          <a:prstGeom prst="rect">
            <a:avLst/>
          </a:prstGeom>
          <a:noFill/>
          <a:ln>
            <a:noFill/>
          </a:ln>
        </p:spPr>
      </p:pic>
      <p:sp>
        <p:nvSpPr>
          <p:cNvPr id="210" name="Google Shape;210;p32"/>
          <p:cNvSpPr txBox="1"/>
          <p:nvPr/>
        </p:nvSpPr>
        <p:spPr>
          <a:xfrm>
            <a:off x="1104725" y="4019625"/>
            <a:ext cx="73365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Starting off thoughts</a:t>
            </a: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What do you think generally?</a:t>
            </a:r>
            <a:endParaRPr/>
          </a:p>
          <a:p>
            <a:pPr marL="0" lvl="0" indent="0" algn="l" rtl="0">
              <a:spcBef>
                <a:spcPts val="1600"/>
              </a:spcBef>
              <a:spcAft>
                <a:spcPts val="0"/>
              </a:spcAft>
              <a:buNone/>
            </a:pPr>
            <a:r>
              <a:rPr lang="en"/>
              <a:t>Was the experiment designed thoughtfully?</a:t>
            </a:r>
            <a:endParaRPr/>
          </a:p>
          <a:p>
            <a:pPr marL="0" lvl="0" indent="0" algn="l" rtl="0">
              <a:spcBef>
                <a:spcPts val="1600"/>
              </a:spcBef>
              <a:spcAft>
                <a:spcPts val="0"/>
              </a:spcAft>
              <a:buNone/>
            </a:pPr>
            <a:r>
              <a:rPr lang="en"/>
              <a:t>Does the literature review sufficiently discuss previous relevant work?</a:t>
            </a:r>
            <a:endParaRPr/>
          </a:p>
          <a:p>
            <a:pPr marL="0" lvl="0" indent="0" algn="l" rtl="0">
              <a:spcBef>
                <a:spcPts val="1600"/>
              </a:spcBef>
              <a:spcAft>
                <a:spcPts val="0"/>
              </a:spcAft>
              <a:buNone/>
            </a:pPr>
            <a:r>
              <a:rPr lang="en"/>
              <a:t>Did the data analysis analyse the correct factors?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sp>
        <p:nvSpPr>
          <p:cNvPr id="74" name="Google Shape;74;p15"/>
          <p:cNvSpPr txBox="1"/>
          <p:nvPr/>
        </p:nvSpPr>
        <p:spPr>
          <a:xfrm>
            <a:off x="6726125" y="4595675"/>
            <a:ext cx="2252100" cy="42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latin typeface="Source Sans Pro"/>
                <a:ea typeface="Source Sans Pro"/>
                <a:cs typeface="Source Sans Pro"/>
                <a:sym typeface="Source Sans Pro"/>
              </a:rPr>
              <a:t>3:06</a:t>
            </a:r>
            <a:endParaRPr dirty="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dirty="0"/>
              <a:t>The Authors’ Framing</a:t>
            </a:r>
            <a:endParaRPr sz="2400" dirty="0"/>
          </a:p>
        </p:txBody>
      </p:sp>
      <p:sp>
        <p:nvSpPr>
          <p:cNvPr id="80" name="Google Shape;80;p16"/>
          <p:cNvSpPr txBox="1"/>
          <p:nvPr/>
        </p:nvSpPr>
        <p:spPr>
          <a:xfrm>
            <a:off x="325025" y="1202600"/>
            <a:ext cx="4171200" cy="37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00"/>
                </a:solidFill>
                <a:latin typeface="Source Sans Pro"/>
                <a:ea typeface="Source Sans Pro"/>
                <a:cs typeface="Source Sans Pro"/>
                <a:sym typeface="Source Sans Pro"/>
              </a:rPr>
              <a:t>Warped Space </a:t>
            </a: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Clr>
                <a:schemeClr val="dk2"/>
              </a:buClr>
              <a:buSzPts val="1100"/>
              <a:buFont typeface="Arial"/>
              <a:buNone/>
            </a:pPr>
            <a:r>
              <a:rPr lang="en">
                <a:solidFill>
                  <a:srgbClr val="FFFF00"/>
                </a:solidFill>
                <a:latin typeface="Source Sans Pro"/>
                <a:ea typeface="Source Sans Pro"/>
                <a:cs typeface="Source Sans Pro"/>
                <a:sym typeface="Source Sans Pro"/>
              </a:rPr>
              <a:t>L1 as category  filter                    Trubetzkoy (1939/1969)</a:t>
            </a:r>
            <a:endParaRPr>
              <a:solidFill>
                <a:srgbClr val="FFFF00"/>
              </a:solidFill>
              <a:latin typeface="Source Sans Pro"/>
              <a:ea typeface="Source Sans Pro"/>
              <a:cs typeface="Source Sans Pro"/>
              <a:sym typeface="Source Sans Pro"/>
            </a:endParaRPr>
          </a:p>
          <a:p>
            <a:pPr marL="0" lvl="0" indent="457200" algn="l" rtl="0">
              <a:spcBef>
                <a:spcPts val="0"/>
              </a:spcBef>
              <a:spcAft>
                <a:spcPts val="0"/>
              </a:spcAft>
              <a:buNone/>
            </a:pPr>
            <a:r>
              <a:rPr lang="en">
                <a:solidFill>
                  <a:srgbClr val="FFFF00"/>
                </a:solidFill>
                <a:latin typeface="Source Sans Pro"/>
                <a:ea typeface="Source Sans Pro"/>
                <a:cs typeface="Source Sans Pro"/>
                <a:sym typeface="Source Sans Pro"/>
              </a:rPr>
              <a:t>acoustically or articulatory most similar</a:t>
            </a:r>
            <a:endParaRPr>
              <a:solidFill>
                <a:srgbClr val="FFFF00"/>
              </a:solidFill>
              <a:latin typeface="Source Sans Pro"/>
              <a:ea typeface="Source Sans Pro"/>
              <a:cs typeface="Source Sans Pro"/>
              <a:sym typeface="Source Sans Pro"/>
            </a:endParaRPr>
          </a:p>
          <a:p>
            <a:pPr marL="0" lvl="0" indent="457200" algn="l" rtl="0">
              <a:spcBef>
                <a:spcPts val="0"/>
              </a:spcBef>
              <a:spcAft>
                <a:spcPts val="0"/>
              </a:spcAft>
              <a:buNone/>
            </a:pPr>
            <a:r>
              <a:rPr lang="en">
                <a:solidFill>
                  <a:srgbClr val="FFFF00"/>
                </a:solidFill>
                <a:latin typeface="Source Sans Pro"/>
                <a:ea typeface="Source Sans Pro"/>
                <a:cs typeface="Source Sans Pro"/>
                <a:sym typeface="Source Sans Pro"/>
              </a:rPr>
              <a:t>Mapped(perceptually assimilated)</a:t>
            </a:r>
            <a:endParaRPr>
              <a:solidFill>
                <a:srgbClr val="FFFF00"/>
              </a:solidFill>
              <a:latin typeface="Source Sans Pro"/>
              <a:ea typeface="Source Sans Pro"/>
              <a:cs typeface="Source Sans Pro"/>
              <a:sym typeface="Source Sans Pro"/>
            </a:endParaRPr>
          </a:p>
          <a:p>
            <a:pPr marL="0" lvl="0" indent="457200" algn="l" rtl="0">
              <a:spcBef>
                <a:spcPts val="0"/>
              </a:spcBef>
              <a:spcAft>
                <a:spcPts val="0"/>
              </a:spcAft>
              <a:buNone/>
            </a:pPr>
            <a:r>
              <a:rPr lang="en">
                <a:solidFill>
                  <a:srgbClr val="FFFF00"/>
                </a:solidFill>
                <a:latin typeface="Source Sans Pro"/>
                <a:ea typeface="Source Sans Pro"/>
                <a:cs typeface="Source Sans Pro"/>
                <a:sym typeface="Source Sans Pro"/>
              </a:rPr>
              <a:t>	If perceptually close enough</a:t>
            </a:r>
            <a:endParaRPr>
              <a:solidFill>
                <a:srgbClr val="FFFF00"/>
              </a:solidFill>
              <a:latin typeface="Source Sans Pro"/>
              <a:ea typeface="Source Sans Pro"/>
              <a:cs typeface="Source Sans Pro"/>
              <a:sym typeface="Source Sans Pro"/>
            </a:endParaRPr>
          </a:p>
          <a:p>
            <a:pPr marL="0" lvl="0" indent="457200" algn="l" rtl="0">
              <a:spcBef>
                <a:spcPts val="0"/>
              </a:spcBef>
              <a:spcAft>
                <a:spcPts val="0"/>
              </a:spcAft>
              <a:buNone/>
            </a:pPr>
            <a:r>
              <a:rPr lang="en">
                <a:solidFill>
                  <a:srgbClr val="FFFF00"/>
                </a:solidFill>
                <a:latin typeface="Source Sans Pro"/>
                <a:ea typeface="Source Sans Pro"/>
                <a:cs typeface="Source Sans Pro"/>
                <a:sym typeface="Source Sans Pro"/>
              </a:rPr>
              <a:t>1-&gt;2 inhibited</a:t>
            </a:r>
            <a:endParaRPr>
              <a:solidFill>
                <a:srgbClr val="FFFF00"/>
              </a:solidFill>
              <a:latin typeface="Source Sans Pro"/>
              <a:ea typeface="Source Sans Pro"/>
              <a:cs typeface="Source Sans Pro"/>
              <a:sym typeface="Source Sans Pro"/>
            </a:endParaRPr>
          </a:p>
          <a:p>
            <a:pPr marL="0" lvl="0" indent="457200" algn="l" rtl="0">
              <a:spcBef>
                <a:spcPts val="0"/>
              </a:spcBef>
              <a:spcAft>
                <a:spcPts val="0"/>
              </a:spcAft>
              <a:buNone/>
            </a:pPr>
            <a:r>
              <a:rPr lang="en">
                <a:solidFill>
                  <a:srgbClr val="FFFF00"/>
                </a:solidFill>
                <a:latin typeface="Source Sans Pro"/>
                <a:ea typeface="Source Sans Pro"/>
                <a:cs typeface="Source Sans Pro"/>
                <a:sym typeface="Source Sans Pro"/>
              </a:rPr>
              <a:t>2-&gt;2 facilitated</a:t>
            </a:r>
            <a:endParaRPr>
              <a:solidFill>
                <a:srgbClr val="FFFF00"/>
              </a:solidFill>
              <a:latin typeface="Source Sans Pro"/>
              <a:ea typeface="Source Sans Pro"/>
              <a:cs typeface="Source Sans Pro"/>
              <a:sym typeface="Source Sans Pro"/>
            </a:endParaRPr>
          </a:p>
          <a:p>
            <a:pPr marL="0" lvl="0" indent="457200" algn="l" rtl="0">
              <a:spcBef>
                <a:spcPts val="0"/>
              </a:spcBef>
              <a:spcAft>
                <a:spcPts val="0"/>
              </a:spcAft>
              <a:buClr>
                <a:schemeClr val="dk2"/>
              </a:buClr>
              <a:buSzPts val="1100"/>
              <a:buFont typeface="Arial"/>
              <a:buNone/>
            </a:pPr>
            <a:endParaRPr>
              <a:solidFill>
                <a:srgbClr val="FFFF00"/>
              </a:solidFill>
              <a:latin typeface="Source Sans Pro"/>
              <a:ea typeface="Source Sans Pro"/>
              <a:cs typeface="Source Sans Pro"/>
              <a:sym typeface="Source Sans Pro"/>
            </a:endParaRPr>
          </a:p>
        </p:txBody>
      </p:sp>
      <p:cxnSp>
        <p:nvCxnSpPr>
          <p:cNvPr id="81" name="Google Shape;81;p16"/>
          <p:cNvCxnSpPr/>
          <p:nvPr/>
        </p:nvCxnSpPr>
        <p:spPr>
          <a:xfrm>
            <a:off x="4496225" y="1050900"/>
            <a:ext cx="32400" cy="3759300"/>
          </a:xfrm>
          <a:prstGeom prst="straightConnector1">
            <a:avLst/>
          </a:prstGeom>
          <a:noFill/>
          <a:ln w="9525" cap="flat" cmpd="sng">
            <a:solidFill>
              <a:schemeClr val="dk2"/>
            </a:solidFill>
            <a:prstDash val="solid"/>
            <a:round/>
            <a:headEnd type="none" w="med" len="med"/>
            <a:tailEnd type="none" w="med" len="med"/>
          </a:ln>
        </p:spPr>
      </p:cxnSp>
      <p:sp>
        <p:nvSpPr>
          <p:cNvPr id="82" name="Google Shape;82;p16"/>
          <p:cNvSpPr txBox="1"/>
          <p:nvPr/>
        </p:nvSpPr>
        <p:spPr>
          <a:xfrm>
            <a:off x="4626325" y="1202600"/>
            <a:ext cx="4517700" cy="14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Non-native out performing natives  (Bohn &amp; Best, 2012; </a:t>
            </a:r>
            <a:r>
              <a:rPr lang="en" dirty="0" err="1">
                <a:solidFill>
                  <a:srgbClr val="FFFF00"/>
                </a:solidFill>
                <a:latin typeface="Source Sans Pro"/>
                <a:ea typeface="Source Sans Pro"/>
                <a:cs typeface="Source Sans Pro"/>
                <a:sym typeface="Source Sans Pro"/>
              </a:rPr>
              <a:t>Hallé</a:t>
            </a:r>
            <a:r>
              <a:rPr lang="en" dirty="0">
                <a:solidFill>
                  <a:srgbClr val="FFFF00"/>
                </a:solidFill>
                <a:latin typeface="Source Sans Pro"/>
                <a:ea typeface="Source Sans Pro"/>
                <a:cs typeface="Source Sans Pro"/>
                <a:sym typeface="Source Sans Pro"/>
              </a:rPr>
              <a:t> et al., 1999)</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           1- natives performed worse in their native language</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           2- Non-native outperformed when their native 	language lacks that phonetic category[w]</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  </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But….</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Does that extend to something like consonants and vowels?</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What is the nature of the categories that can be learned?</a:t>
            </a:r>
            <a:endParaRPr dirty="0">
              <a:solidFill>
                <a:srgbClr val="FFFF00"/>
              </a:solidFill>
              <a:latin typeface="Source Sans Pro"/>
              <a:ea typeface="Source Sans Pro"/>
              <a:cs typeface="Source Sans Pro"/>
              <a:sym typeface="Source Sans Pro"/>
            </a:endParaRPr>
          </a:p>
        </p:txBody>
      </p:sp>
      <p:sp>
        <p:nvSpPr>
          <p:cNvPr id="83" name="Google Shape;83;p16"/>
          <p:cNvSpPr txBox="1"/>
          <p:nvPr/>
        </p:nvSpPr>
        <p:spPr>
          <a:xfrm>
            <a:off x="4626175" y="4082100"/>
            <a:ext cx="4518000" cy="72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The input of language is more rich than previously thought</a:t>
            </a:r>
            <a:endParaRPr dirty="0">
              <a:solidFill>
                <a:srgbClr val="FFFF00"/>
              </a:solidFill>
              <a:latin typeface="Source Sans Pro"/>
              <a:ea typeface="Source Sans Pro"/>
              <a:cs typeface="Source Sans Pro"/>
              <a:sym typeface="Source Sans Pro"/>
            </a:endParaRPr>
          </a:p>
        </p:txBody>
      </p:sp>
      <p:sp>
        <p:nvSpPr>
          <p:cNvPr id="84" name="Google Shape;84;p16"/>
          <p:cNvSpPr txBox="1"/>
          <p:nvPr/>
        </p:nvSpPr>
        <p:spPr>
          <a:xfrm>
            <a:off x="5873950" y="4652100"/>
            <a:ext cx="3124500" cy="39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1100"/>
              <a:buFont typeface="Arial"/>
              <a:buNone/>
            </a:pPr>
            <a:r>
              <a:rPr lang="en">
                <a:solidFill>
                  <a:srgbClr val="FFFFFF"/>
                </a:solidFill>
                <a:latin typeface="Source Sans Pro"/>
                <a:ea typeface="Source Sans Pro"/>
                <a:cs typeface="Source Sans Pro"/>
                <a:sym typeface="Source Sans Pro"/>
              </a:rPr>
              <a:t>3:12</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276325" y="108350"/>
            <a:ext cx="4045200" cy="73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Participants</a:t>
            </a:r>
            <a:endParaRPr/>
          </a:p>
        </p:txBody>
      </p:sp>
      <p:sp>
        <p:nvSpPr>
          <p:cNvPr id="90" name="Google Shape;90;p17"/>
          <p:cNvSpPr txBox="1">
            <a:spLocks noGrp="1"/>
          </p:cNvSpPr>
          <p:nvPr>
            <p:ph type="body" idx="2"/>
          </p:nvPr>
        </p:nvSpPr>
        <p:spPr>
          <a:xfrm>
            <a:off x="4651050" y="572025"/>
            <a:ext cx="43881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100" dirty="0"/>
          </a:p>
          <a:p>
            <a:pPr marL="457200" lvl="0" indent="-361950" algn="l" rtl="0">
              <a:spcBef>
                <a:spcPts val="1600"/>
              </a:spcBef>
              <a:spcAft>
                <a:spcPts val="0"/>
              </a:spcAft>
              <a:buSzPts val="2100"/>
              <a:buChar char="●"/>
            </a:pPr>
            <a:r>
              <a:rPr lang="en" sz="2100" dirty="0"/>
              <a:t>96</a:t>
            </a:r>
            <a:endParaRPr sz="2100" dirty="0"/>
          </a:p>
          <a:p>
            <a:pPr marL="457200" lvl="0" indent="-361950" algn="l" rtl="0">
              <a:spcBef>
                <a:spcPts val="0"/>
              </a:spcBef>
              <a:spcAft>
                <a:spcPts val="0"/>
              </a:spcAft>
              <a:buSzPts val="2100"/>
              <a:buChar char="●"/>
            </a:pPr>
            <a:r>
              <a:rPr lang="en" sz="2100" dirty="0"/>
              <a:t>“We made sure to recruit participants that considered themselves fluent in their L1”</a:t>
            </a:r>
            <a:endParaRPr sz="2100" dirty="0"/>
          </a:p>
          <a:p>
            <a:pPr marL="457200" lvl="0" indent="-361950" algn="l" rtl="0">
              <a:spcBef>
                <a:spcPts val="0"/>
              </a:spcBef>
              <a:spcAft>
                <a:spcPts val="0"/>
              </a:spcAft>
              <a:buSzPts val="2100"/>
              <a:buChar char="●"/>
            </a:pPr>
            <a:r>
              <a:rPr lang="en" sz="2100" dirty="0"/>
              <a:t>“The development of speech perception in the first year of life provides a critical foundation for future language learning. Infants undergo profound perceptual reorganization” (</a:t>
            </a:r>
            <a:r>
              <a:rPr lang="en" sz="2100" dirty="0" err="1"/>
              <a:t>Eimas</a:t>
            </a:r>
            <a:r>
              <a:rPr lang="en" sz="2100" dirty="0"/>
              <a:t>, 1978)</a:t>
            </a:r>
            <a:endParaRPr sz="2100" dirty="0"/>
          </a:p>
        </p:txBody>
      </p:sp>
      <p:sp>
        <p:nvSpPr>
          <p:cNvPr id="91" name="Google Shape;91;p17"/>
          <p:cNvSpPr txBox="1">
            <a:spLocks noGrp="1"/>
          </p:cNvSpPr>
          <p:nvPr>
            <p:ph type="body" idx="2"/>
          </p:nvPr>
        </p:nvSpPr>
        <p:spPr>
          <a:xfrm>
            <a:off x="276325" y="845150"/>
            <a:ext cx="3837000" cy="3695100"/>
          </a:xfrm>
          <a:prstGeom prst="rect">
            <a:avLst/>
          </a:prstGeom>
        </p:spPr>
        <p:txBody>
          <a:bodyPr spcFirstLastPara="1" wrap="square" lIns="91425" tIns="91425" rIns="91425" bIns="91425" anchor="ctr" anchorCtr="0">
            <a:noAutofit/>
          </a:bodyPr>
          <a:lstStyle/>
          <a:p>
            <a:pPr marL="457200" lvl="0" indent="-361950" algn="l" rtl="0">
              <a:spcBef>
                <a:spcPts val="0"/>
              </a:spcBef>
              <a:spcAft>
                <a:spcPts val="0"/>
              </a:spcAft>
              <a:buClr>
                <a:schemeClr val="dk1"/>
              </a:buClr>
              <a:buSzPts val="2100"/>
              <a:buChar char="●"/>
            </a:pPr>
            <a:r>
              <a:rPr lang="en" sz="2100">
                <a:solidFill>
                  <a:schemeClr val="dk1"/>
                </a:solidFill>
                <a:highlight>
                  <a:schemeClr val="lt1"/>
                </a:highlight>
              </a:rPr>
              <a:t>Amount</a:t>
            </a:r>
            <a:endParaRPr sz="2100">
              <a:solidFill>
                <a:schemeClr val="dk1"/>
              </a:solidFill>
              <a:highlight>
                <a:schemeClr val="lt1"/>
              </a:highlight>
            </a:endParaRPr>
          </a:p>
          <a:p>
            <a:pPr marL="457200" lvl="0" indent="-361950" algn="l" rtl="0">
              <a:spcBef>
                <a:spcPts val="0"/>
              </a:spcBef>
              <a:spcAft>
                <a:spcPts val="0"/>
              </a:spcAft>
              <a:buClr>
                <a:schemeClr val="dk1"/>
              </a:buClr>
              <a:buSzPts val="2100"/>
              <a:buChar char="●"/>
            </a:pPr>
            <a:r>
              <a:rPr lang="en" sz="2100">
                <a:solidFill>
                  <a:schemeClr val="dk1"/>
                </a:solidFill>
                <a:highlight>
                  <a:schemeClr val="lt1"/>
                </a:highlight>
              </a:rPr>
              <a:t>Self-reported</a:t>
            </a:r>
            <a:endParaRPr sz="2100">
              <a:solidFill>
                <a:schemeClr val="dk1"/>
              </a:solidFill>
              <a:highlight>
                <a:schemeClr val="lt1"/>
              </a:highlight>
            </a:endParaRPr>
          </a:p>
          <a:p>
            <a:pPr marL="457200" lvl="0" indent="-361950" algn="l" rtl="0">
              <a:spcBef>
                <a:spcPts val="0"/>
              </a:spcBef>
              <a:spcAft>
                <a:spcPts val="0"/>
              </a:spcAft>
              <a:buClr>
                <a:schemeClr val="dk1"/>
              </a:buClr>
              <a:buSzPts val="2100"/>
              <a:buChar char="●"/>
            </a:pPr>
            <a:r>
              <a:rPr lang="en" sz="2100">
                <a:solidFill>
                  <a:schemeClr val="dk1"/>
                </a:solidFill>
                <a:highlight>
                  <a:schemeClr val="lt1"/>
                </a:highlight>
              </a:rPr>
              <a:t>Data on proficiency</a:t>
            </a:r>
            <a:endParaRPr sz="2100">
              <a:solidFill>
                <a:schemeClr val="dk1"/>
              </a:solidFill>
              <a:highlight>
                <a:schemeClr val="lt1"/>
              </a:highlight>
            </a:endParaRPr>
          </a:p>
          <a:p>
            <a:pPr marL="457200" lvl="0" indent="-361950" algn="l" rtl="0">
              <a:spcBef>
                <a:spcPts val="0"/>
              </a:spcBef>
              <a:spcAft>
                <a:spcPts val="0"/>
              </a:spcAft>
              <a:buClr>
                <a:schemeClr val="dk1"/>
              </a:buClr>
              <a:buSzPts val="2100"/>
              <a:buChar char="●"/>
            </a:pPr>
            <a:r>
              <a:rPr lang="en" sz="2100">
                <a:solidFill>
                  <a:schemeClr val="dk1"/>
                </a:solidFill>
                <a:highlight>
                  <a:schemeClr val="lt1"/>
                </a:highlight>
              </a:rPr>
              <a:t>Accentedness</a:t>
            </a:r>
            <a:endParaRPr sz="2100">
              <a:solidFill>
                <a:schemeClr val="dk1"/>
              </a:solidFill>
              <a:highlight>
                <a:schemeClr val="lt1"/>
              </a:highlight>
            </a:endParaRPr>
          </a:p>
          <a:p>
            <a:pPr marL="457200" lvl="0" indent="-361950" algn="l" rtl="0">
              <a:spcBef>
                <a:spcPts val="0"/>
              </a:spcBef>
              <a:spcAft>
                <a:spcPts val="0"/>
              </a:spcAft>
              <a:buClr>
                <a:schemeClr val="dk1"/>
              </a:buClr>
              <a:buSzPts val="2100"/>
              <a:buChar char="●"/>
            </a:pPr>
            <a:r>
              <a:rPr lang="en" sz="2100">
                <a:solidFill>
                  <a:schemeClr val="dk1"/>
                </a:solidFill>
                <a:highlight>
                  <a:schemeClr val="lt1"/>
                </a:highlight>
              </a:rPr>
              <a:t>Comprehensibility</a:t>
            </a:r>
            <a:endParaRPr sz="2100">
              <a:solidFill>
                <a:schemeClr val="dk1"/>
              </a:solidFill>
              <a:highlight>
                <a:schemeClr val="lt1"/>
              </a:highlight>
            </a:endParaRPr>
          </a:p>
        </p:txBody>
      </p:sp>
      <p:sp>
        <p:nvSpPr>
          <p:cNvPr id="92" name="Google Shape;92;p17"/>
          <p:cNvSpPr txBox="1"/>
          <p:nvPr/>
        </p:nvSpPr>
        <p:spPr>
          <a:xfrm>
            <a:off x="6097125" y="44193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3:16</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Participants</a:t>
            </a:r>
            <a:endParaRPr sz="2400"/>
          </a:p>
        </p:txBody>
      </p:sp>
      <p:pic>
        <p:nvPicPr>
          <p:cNvPr id="98" name="Google Shape;98;p18"/>
          <p:cNvPicPr preferRelativeResize="0"/>
          <p:nvPr/>
        </p:nvPicPr>
        <p:blipFill>
          <a:blip r:embed="rId3">
            <a:alphaModFix/>
          </a:blip>
          <a:stretch>
            <a:fillRect/>
          </a:stretch>
        </p:blipFill>
        <p:spPr>
          <a:xfrm>
            <a:off x="714086" y="1033319"/>
            <a:ext cx="7423575" cy="3476724"/>
          </a:xfrm>
          <a:prstGeom prst="rect">
            <a:avLst/>
          </a:prstGeom>
          <a:noFill/>
          <a:ln w="9525" cap="flat" cmpd="sng">
            <a:solidFill>
              <a:srgbClr val="B4A7D6"/>
            </a:solidFill>
            <a:prstDash val="solid"/>
            <a:round/>
            <a:headEnd type="none" w="sm" len="sm"/>
            <a:tailEnd type="none" w="sm" len="sm"/>
          </a:ln>
        </p:spPr>
      </p:pic>
      <p:sp>
        <p:nvSpPr>
          <p:cNvPr id="99" name="Google Shape;99;p18"/>
          <p:cNvSpPr/>
          <p:nvPr/>
        </p:nvSpPr>
        <p:spPr>
          <a:xfrm>
            <a:off x="2657975" y="3383975"/>
            <a:ext cx="5184000" cy="273900"/>
          </a:xfrm>
          <a:prstGeom prst="rect">
            <a:avLst/>
          </a:prstGeom>
          <a:solidFill>
            <a:srgbClr val="BDAFE2">
              <a:alpha val="20110"/>
            </a:srgbClr>
          </a:solidFill>
          <a:ln w="9525" cap="flat" cmpd="sng">
            <a:solidFill>
              <a:srgbClr val="BDAFE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txBox="1"/>
          <p:nvPr/>
        </p:nvSpPr>
        <p:spPr>
          <a:xfrm>
            <a:off x="609712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3:20</a:t>
            </a:r>
            <a:endParaRPr>
              <a:solidFill>
                <a:srgbClr val="FFFFFF"/>
              </a:solidFill>
              <a:latin typeface="Source Sans Pro"/>
              <a:ea typeface="Source Sans Pro"/>
              <a:cs typeface="Source Sans Pro"/>
              <a:sym typeface="Source Sans Pro"/>
            </a:endParaRPr>
          </a:p>
        </p:txBody>
      </p:sp>
      <p:sp>
        <p:nvSpPr>
          <p:cNvPr id="101" name="Google Shape;101;p18"/>
          <p:cNvSpPr/>
          <p:nvPr/>
        </p:nvSpPr>
        <p:spPr>
          <a:xfrm>
            <a:off x="2657975" y="2349200"/>
            <a:ext cx="5184000" cy="222600"/>
          </a:xfrm>
          <a:prstGeom prst="rect">
            <a:avLst/>
          </a:prstGeom>
          <a:solidFill>
            <a:srgbClr val="BDAFE2">
              <a:alpha val="20110"/>
            </a:srgbClr>
          </a:solidFill>
          <a:ln w="9525" cap="flat" cmpd="sng">
            <a:solidFill>
              <a:srgbClr val="BDAFE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6930475" y="4664850"/>
            <a:ext cx="39924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
        <p:nvSpPr>
          <p:cNvPr id="8" name="Google Shape;101;p18">
            <a:extLst>
              <a:ext uri="{FF2B5EF4-FFF2-40B4-BE49-F238E27FC236}">
                <a16:creationId xmlns:a16="http://schemas.microsoft.com/office/drawing/2014/main" id="{EFADBBB2-C21A-1643-B355-DB451C937074}"/>
              </a:ext>
            </a:extLst>
          </p:cNvPr>
          <p:cNvSpPr/>
          <p:nvPr/>
        </p:nvSpPr>
        <p:spPr>
          <a:xfrm>
            <a:off x="2657975" y="2921329"/>
            <a:ext cx="5184000" cy="153110"/>
          </a:xfrm>
          <a:prstGeom prst="rect">
            <a:avLst/>
          </a:prstGeom>
          <a:solidFill>
            <a:srgbClr val="BDAFE2">
              <a:alpha val="20110"/>
            </a:srgbClr>
          </a:solidFill>
          <a:ln w="9525" cap="flat" cmpd="sng">
            <a:solidFill>
              <a:srgbClr val="BDAFE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Language Characteristics</a:t>
            </a:r>
            <a:endParaRPr sz="2400"/>
          </a:p>
        </p:txBody>
      </p:sp>
      <p:graphicFrame>
        <p:nvGraphicFramePr>
          <p:cNvPr id="108" name="Google Shape;108;p19"/>
          <p:cNvGraphicFramePr/>
          <p:nvPr>
            <p:extLst>
              <p:ext uri="{D42A27DB-BD31-4B8C-83A1-F6EECF244321}">
                <p14:modId xmlns:p14="http://schemas.microsoft.com/office/powerpoint/2010/main" val="1409782135"/>
              </p:ext>
            </p:extLst>
          </p:nvPr>
        </p:nvGraphicFramePr>
        <p:xfrm>
          <a:off x="952475" y="1619250"/>
          <a:ext cx="7054750" cy="2951400"/>
        </p:xfrm>
        <a:graphic>
          <a:graphicData uri="http://schemas.openxmlformats.org/drawingml/2006/table">
            <a:tbl>
              <a:tblPr>
                <a:noFill/>
                <a:tableStyleId>{AD730E6E-47F5-47BB-A486-E647F2F50210}</a:tableStyleId>
              </a:tblPr>
              <a:tblGrid>
                <a:gridCol w="1171400">
                  <a:extLst>
                    <a:ext uri="{9D8B030D-6E8A-4147-A177-3AD203B41FA5}">
                      <a16:colId xmlns:a16="http://schemas.microsoft.com/office/drawing/2014/main" val="20000"/>
                    </a:ext>
                  </a:extLst>
                </a:gridCol>
                <a:gridCol w="1171400">
                  <a:extLst>
                    <a:ext uri="{9D8B030D-6E8A-4147-A177-3AD203B41FA5}">
                      <a16:colId xmlns:a16="http://schemas.microsoft.com/office/drawing/2014/main" val="20001"/>
                    </a:ext>
                  </a:extLst>
                </a:gridCol>
                <a:gridCol w="1171400">
                  <a:extLst>
                    <a:ext uri="{9D8B030D-6E8A-4147-A177-3AD203B41FA5}">
                      <a16:colId xmlns:a16="http://schemas.microsoft.com/office/drawing/2014/main" val="20002"/>
                    </a:ext>
                  </a:extLst>
                </a:gridCol>
                <a:gridCol w="1171400">
                  <a:extLst>
                    <a:ext uri="{9D8B030D-6E8A-4147-A177-3AD203B41FA5}">
                      <a16:colId xmlns:a16="http://schemas.microsoft.com/office/drawing/2014/main" val="20003"/>
                    </a:ext>
                  </a:extLst>
                </a:gridCol>
                <a:gridCol w="1171400">
                  <a:extLst>
                    <a:ext uri="{9D8B030D-6E8A-4147-A177-3AD203B41FA5}">
                      <a16:colId xmlns:a16="http://schemas.microsoft.com/office/drawing/2014/main" val="20004"/>
                    </a:ext>
                  </a:extLst>
                </a:gridCol>
                <a:gridCol w="1197750">
                  <a:extLst>
                    <a:ext uri="{9D8B030D-6E8A-4147-A177-3AD203B41FA5}">
                      <a16:colId xmlns:a16="http://schemas.microsoft.com/office/drawing/2014/main" val="20005"/>
                    </a:ext>
                  </a:extLst>
                </a:gridCol>
              </a:tblGrid>
              <a:tr h="491900">
                <a:tc>
                  <a:txBody>
                    <a:bodyPr/>
                    <a:lstStyle/>
                    <a:p>
                      <a:pPr marL="0" lvl="0" indent="0" algn="l" rtl="0">
                        <a:spcBef>
                          <a:spcPts val="0"/>
                        </a:spcBef>
                        <a:spcAft>
                          <a:spcPts val="0"/>
                        </a:spcAft>
                        <a:buNone/>
                      </a:pPr>
                      <a:r>
                        <a:rPr lang="en">
                          <a:solidFill>
                            <a:srgbClr val="FFFFFF"/>
                          </a:solidFill>
                        </a:rPr>
                        <a:t>Languages</a:t>
                      </a: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Korean</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Vietnamese</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Cantonese</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Mandarin</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English</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491900">
                <a:tc>
                  <a:txBody>
                    <a:bodyPr/>
                    <a:lstStyle/>
                    <a:p>
                      <a:pPr marL="0" lvl="0" indent="0" algn="l" rtl="0">
                        <a:lnSpc>
                          <a:spcPct val="115000"/>
                        </a:lnSpc>
                        <a:spcBef>
                          <a:spcPts val="0"/>
                        </a:spcBef>
                        <a:spcAft>
                          <a:spcPts val="0"/>
                        </a:spcAft>
                        <a:buNone/>
                      </a:pPr>
                      <a:r>
                        <a:rPr lang="en" sz="1000">
                          <a:solidFill>
                            <a:srgbClr val="FFFFFF"/>
                          </a:solidFill>
                        </a:rPr>
                        <a:t>length for vowels</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All</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2 sets of vowels</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one of the cues used</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no</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no</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491900">
                <a:tc>
                  <a:txBody>
                    <a:bodyPr/>
                    <a:lstStyle/>
                    <a:p>
                      <a:pPr marL="0" lvl="0" indent="0" algn="l" rtl="0">
                        <a:lnSpc>
                          <a:spcPct val="115000"/>
                        </a:lnSpc>
                        <a:spcBef>
                          <a:spcPts val="0"/>
                        </a:spcBef>
                        <a:spcAft>
                          <a:spcPts val="0"/>
                        </a:spcAft>
                        <a:buNone/>
                      </a:pPr>
                      <a:r>
                        <a:rPr lang="en" sz="1000">
                          <a:solidFill>
                            <a:srgbClr val="FFFFFF"/>
                          </a:solidFill>
                        </a:rPr>
                        <a:t>length for consonants</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Some</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Always short</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Always short</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no</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no</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491900">
                <a:tc>
                  <a:txBody>
                    <a:bodyPr/>
                    <a:lstStyle/>
                    <a:p>
                      <a:pPr marL="0" lvl="0" indent="0" algn="l" rtl="0">
                        <a:lnSpc>
                          <a:spcPct val="115000"/>
                        </a:lnSpc>
                        <a:spcBef>
                          <a:spcPts val="0"/>
                        </a:spcBef>
                        <a:spcAft>
                          <a:spcPts val="0"/>
                        </a:spcAft>
                        <a:buNone/>
                      </a:pPr>
                      <a:r>
                        <a:rPr lang="en" sz="1000">
                          <a:solidFill>
                            <a:srgbClr val="FFFFFF"/>
                          </a:solidFill>
                        </a:rPr>
                        <a:t>Extra length info</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dirty="0">
                          <a:solidFill>
                            <a:srgbClr val="FFFFFF"/>
                          </a:solidFill>
                        </a:rPr>
                        <a:t>secondary cue for tone?</a:t>
                      </a:r>
                      <a:endParaRPr sz="1000" dirty="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no</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491900">
                <a:tc>
                  <a:txBody>
                    <a:bodyPr/>
                    <a:lstStyle/>
                    <a:p>
                      <a:pPr marL="0" lvl="0" indent="0" algn="l" rtl="0">
                        <a:lnSpc>
                          <a:spcPct val="115000"/>
                        </a:lnSpc>
                        <a:spcBef>
                          <a:spcPts val="0"/>
                        </a:spcBef>
                        <a:spcAft>
                          <a:spcPts val="0"/>
                        </a:spcAft>
                        <a:buNone/>
                      </a:pPr>
                      <a:r>
                        <a:rPr lang="en" sz="1000">
                          <a:solidFill>
                            <a:srgbClr val="FFFFFF"/>
                          </a:solidFill>
                        </a:rPr>
                        <a:t>Sibilants</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yes</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2"/>
                        </a:buClr>
                        <a:buSzPts val="1100"/>
                        <a:buFont typeface="Arial"/>
                        <a:buNone/>
                      </a:pPr>
                      <a:r>
                        <a:rPr lang="en" sz="1000">
                          <a:solidFill>
                            <a:srgbClr val="FFFFFF"/>
                          </a:solidFill>
                        </a:rPr>
                        <a:t>no</a:t>
                      </a: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491900">
                <a:tc>
                  <a:txBody>
                    <a:bodyPr/>
                    <a:lstStyle/>
                    <a:p>
                      <a:pPr marL="0" lvl="0" indent="0" algn="l" rtl="0">
                        <a:lnSpc>
                          <a:spcPct val="115000"/>
                        </a:lnSpc>
                        <a:spcBef>
                          <a:spcPts val="0"/>
                        </a:spcBef>
                        <a:spcAft>
                          <a:spcPts val="0"/>
                        </a:spcAft>
                        <a:buNone/>
                      </a:pPr>
                      <a:r>
                        <a:rPr lang="en" sz="1000">
                          <a:solidFill>
                            <a:srgbClr val="FFFFFF"/>
                          </a:solidFill>
                        </a:rPr>
                        <a:t>exposure to L3</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rPr>
                        <a:t>Mandarin</a:t>
                      </a:r>
                      <a:endParaRPr sz="100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rgbClr val="FFFFFF"/>
                        </a:solidFill>
                      </a:endParaRPr>
                    </a:p>
                  </a:txBody>
                  <a:tcPr marL="28575" marR="28575" marT="19050" marB="1905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9" name="Google Shape;109;p19"/>
          <p:cNvSpPr txBox="1"/>
          <p:nvPr/>
        </p:nvSpPr>
        <p:spPr>
          <a:xfrm>
            <a:off x="6123225" y="46425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3:23</a:t>
            </a:r>
            <a:endParaRPr>
              <a:solidFill>
                <a:srgbClr val="FFFFFF"/>
              </a:solidFill>
              <a:latin typeface="Source Sans Pro"/>
              <a:ea typeface="Source Sans Pro"/>
              <a:cs typeface="Source Sans Pro"/>
              <a:sym typeface="Source Sans Pro"/>
            </a:endParaRPr>
          </a:p>
        </p:txBody>
      </p:sp>
      <p:sp>
        <p:nvSpPr>
          <p:cNvPr id="2" name="TextBox 1">
            <a:extLst>
              <a:ext uri="{FF2B5EF4-FFF2-40B4-BE49-F238E27FC236}">
                <a16:creationId xmlns:a16="http://schemas.microsoft.com/office/drawing/2014/main" id="{55D65D29-6A58-0A4B-8743-658D8E696FB0}"/>
              </a:ext>
            </a:extLst>
          </p:cNvPr>
          <p:cNvSpPr txBox="1"/>
          <p:nvPr/>
        </p:nvSpPr>
        <p:spPr>
          <a:xfrm>
            <a:off x="3185561" y="4835723"/>
            <a:ext cx="4408714" cy="307777"/>
          </a:xfrm>
          <a:prstGeom prst="rect">
            <a:avLst/>
          </a:prstGeom>
          <a:noFill/>
        </p:spPr>
        <p:txBody>
          <a:bodyPr wrap="square" rtlCol="0">
            <a:spAutoFit/>
          </a:bodyPr>
          <a:lstStyle/>
          <a:p>
            <a:r>
              <a:rPr lang="en-US" dirty="0">
                <a:solidFill>
                  <a:schemeClr val="bg1"/>
                </a:solidFill>
              </a:rPr>
              <a:t>Notice implicit Gradience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Signal Detection and D-prime</a:t>
            </a:r>
            <a:endParaRPr sz="2400"/>
          </a:p>
        </p:txBody>
      </p:sp>
      <p:sp>
        <p:nvSpPr>
          <p:cNvPr id="115" name="Google Shape;115;p20"/>
          <p:cNvSpPr txBox="1"/>
          <p:nvPr/>
        </p:nvSpPr>
        <p:spPr>
          <a:xfrm>
            <a:off x="305275" y="1379725"/>
            <a:ext cx="8399700" cy="29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FFFF00"/>
                </a:solidFill>
                <a:latin typeface="Times New Roman"/>
                <a:ea typeface="Times New Roman"/>
                <a:cs typeface="Times New Roman"/>
                <a:sym typeface="Times New Roman"/>
              </a:rPr>
              <a:t>.</a:t>
            </a: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FFFF00"/>
                </a:solidFill>
                <a:latin typeface="Source Sans Pro"/>
                <a:ea typeface="Source Sans Pro"/>
                <a:cs typeface="Source Sans Pro"/>
                <a:sym typeface="Source Sans Pro"/>
              </a:rPr>
              <a:t>Dprime analysis the ucla phonetics lab(fall 2005 but still the best )</a:t>
            </a: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sz="1100" u="sng">
                <a:solidFill>
                  <a:srgbClr val="FFFF00"/>
                </a:solidFill>
                <a:hlinkClick r:id="rId3"/>
              </a:rPr>
              <a:t>http://phonetics.linguistics.ucla.edu/facilities/statistics/dprime.htm</a:t>
            </a:r>
            <a:r>
              <a:rPr lang="en">
                <a:solidFill>
                  <a:srgbClr val="FFFF00"/>
                </a:solidFill>
                <a:latin typeface="Source Sans Pro"/>
                <a:ea typeface="Source Sans Pro"/>
                <a:cs typeface="Source Sans Pro"/>
                <a:sym typeface="Source Sans Pro"/>
              </a:rPr>
              <a:t> </a:t>
            </a:r>
            <a:endParaRPr>
              <a:solidFill>
                <a:srgbClr val="FFFF00"/>
              </a:solidFill>
              <a:latin typeface="Source Sans Pro"/>
              <a:ea typeface="Source Sans Pro"/>
              <a:cs typeface="Source Sans Pro"/>
              <a:sym typeface="Source Sans Pro"/>
            </a:endParaRPr>
          </a:p>
        </p:txBody>
      </p:sp>
      <p:pic>
        <p:nvPicPr>
          <p:cNvPr id="116" name="Google Shape;116;p20"/>
          <p:cNvPicPr preferRelativeResize="0"/>
          <p:nvPr/>
        </p:nvPicPr>
        <p:blipFill>
          <a:blip r:embed="rId4">
            <a:alphaModFix/>
          </a:blip>
          <a:stretch>
            <a:fillRect/>
          </a:stretch>
        </p:blipFill>
        <p:spPr>
          <a:xfrm>
            <a:off x="2516975" y="3423475"/>
            <a:ext cx="3648749" cy="952350"/>
          </a:xfrm>
          <a:prstGeom prst="rect">
            <a:avLst/>
          </a:prstGeom>
          <a:noFill/>
          <a:ln>
            <a:noFill/>
          </a:ln>
        </p:spPr>
      </p:pic>
      <p:sp>
        <p:nvSpPr>
          <p:cNvPr id="117" name="Google Shape;117;p20"/>
          <p:cNvSpPr txBox="1"/>
          <p:nvPr/>
        </p:nvSpPr>
        <p:spPr>
          <a:xfrm>
            <a:off x="609712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Source Sans Pro"/>
                <a:ea typeface="Source Sans Pro"/>
                <a:cs typeface="Source Sans Pro"/>
                <a:sym typeface="Source Sans Pro"/>
              </a:rPr>
              <a:t>3:28</a:t>
            </a:r>
            <a:endParaRPr>
              <a:solidFill>
                <a:srgbClr val="FFFFFF"/>
              </a:solidFill>
              <a:latin typeface="Source Sans Pro"/>
              <a:ea typeface="Source Sans Pro"/>
              <a:cs typeface="Source Sans Pro"/>
              <a:sym typeface="Source Sans Pro"/>
            </a:endParaRPr>
          </a:p>
        </p:txBody>
      </p:sp>
      <p:sp>
        <p:nvSpPr>
          <p:cNvPr id="118" name="Google Shape;118;p20"/>
          <p:cNvSpPr txBox="1"/>
          <p:nvPr/>
        </p:nvSpPr>
        <p:spPr>
          <a:xfrm>
            <a:off x="0" y="1429850"/>
            <a:ext cx="9039300" cy="9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FFFF00"/>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FFFF00"/>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rgbClr val="FFFF00"/>
                </a:solidFill>
                <a:latin typeface="Times New Roman"/>
                <a:ea typeface="Times New Roman"/>
                <a:cs typeface="Times New Roman"/>
                <a:sym typeface="Times New Roman"/>
              </a:rPr>
              <a:t>% correct on the </a:t>
            </a:r>
            <a:r>
              <a:rPr lang="en" i="1">
                <a:solidFill>
                  <a:srgbClr val="FFFF00"/>
                </a:solidFill>
                <a:latin typeface="Times New Roman"/>
                <a:ea typeface="Times New Roman"/>
                <a:cs typeface="Times New Roman"/>
                <a:sym typeface="Times New Roman"/>
              </a:rPr>
              <a:t>different </a:t>
            </a:r>
            <a:r>
              <a:rPr lang="en">
                <a:solidFill>
                  <a:srgbClr val="FFFF00"/>
                </a:solidFill>
                <a:latin typeface="Times New Roman"/>
                <a:ea typeface="Times New Roman"/>
                <a:cs typeface="Times New Roman"/>
                <a:sym typeface="Times New Roman"/>
              </a:rPr>
              <a:t>pairs alone is not a very meaningful measure of discrimination.  It becomes meaningful when interpreted in terms of the listener's </a:t>
            </a:r>
            <a:r>
              <a:rPr lang="en" b="1">
                <a:solidFill>
                  <a:srgbClr val="FFFF00"/>
                </a:solidFill>
                <a:latin typeface="Times New Roman"/>
                <a:ea typeface="Times New Roman"/>
                <a:cs typeface="Times New Roman"/>
                <a:sym typeface="Times New Roman"/>
              </a:rPr>
              <a:t>response bias</a:t>
            </a:r>
            <a:r>
              <a:rPr lang="en">
                <a:solidFill>
                  <a:srgbClr val="FFFF00"/>
                </a:solidFill>
                <a:latin typeface="Times New Roman"/>
                <a:ea typeface="Times New Roman"/>
                <a:cs typeface="Times New Roman"/>
                <a:sym typeface="Times New Roman"/>
              </a:rPr>
              <a:t>, or tendency to respond "same" or "different".  The responses to the </a:t>
            </a:r>
            <a:r>
              <a:rPr lang="en" i="1">
                <a:solidFill>
                  <a:srgbClr val="FFFF00"/>
                </a:solidFill>
                <a:latin typeface="Times New Roman"/>
                <a:ea typeface="Times New Roman"/>
                <a:cs typeface="Times New Roman"/>
                <a:sym typeface="Times New Roman"/>
              </a:rPr>
              <a:t>same</a:t>
            </a:r>
            <a:r>
              <a:rPr lang="en">
                <a:solidFill>
                  <a:srgbClr val="FFFF00"/>
                </a:solidFill>
                <a:latin typeface="Times New Roman"/>
                <a:ea typeface="Times New Roman"/>
                <a:cs typeface="Times New Roman"/>
                <a:sym typeface="Times New Roman"/>
              </a:rPr>
              <a:t> pairs can be used as an indication of response bias</a:t>
            </a:r>
            <a:endParaRPr/>
          </a:p>
        </p:txBody>
      </p:sp>
      <p:sp>
        <p:nvSpPr>
          <p:cNvPr id="119" name="Google Shape;119;p20"/>
          <p:cNvSpPr txBox="1"/>
          <p:nvPr/>
        </p:nvSpPr>
        <p:spPr>
          <a:xfrm>
            <a:off x="382100" y="401900"/>
            <a:ext cx="7918500" cy="6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Clr>
                <a:schemeClr val="dk2"/>
              </a:buClr>
              <a:buSzPts val="1100"/>
              <a:buFont typeface="Arial"/>
              <a:buNone/>
            </a:pPr>
            <a:r>
              <a:rPr lang="en">
                <a:solidFill>
                  <a:srgbClr val="FFFF00"/>
                </a:solidFill>
                <a:latin typeface="Source Sans Pro"/>
                <a:ea typeface="Source Sans Pro"/>
                <a:cs typeface="Source Sans Pro"/>
                <a:sym typeface="Source Sans Pro"/>
              </a:rPr>
              <a:t>Strategies- Conservative vs liberal </a:t>
            </a: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Clr>
                <a:schemeClr val="dk2"/>
              </a:buClr>
              <a:buSzPts val="1100"/>
              <a:buFont typeface="Arial"/>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FFFF00"/>
                </a:solidFill>
                <a:latin typeface="Source Sans Pro"/>
                <a:ea typeface="Source Sans Pro"/>
                <a:cs typeface="Source Sans Pro"/>
                <a:sym typeface="Source Sans Pro"/>
              </a:rPr>
              <a:t>Conservative- no, unless 100% sure signal is present----even though all correct rejection, you will also get some misses </a:t>
            </a: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FFFF00"/>
              </a:solidFill>
              <a:latin typeface="Source Sans Pro"/>
              <a:ea typeface="Source Sans Pro"/>
              <a:cs typeface="Source Sans Pro"/>
              <a:sym typeface="Source Sans Pro"/>
            </a:endParaRPr>
          </a:p>
          <a:p>
            <a:pPr marL="0" lvl="0" indent="0" algn="l" rtl="0">
              <a:spcBef>
                <a:spcPts val="0"/>
              </a:spcBef>
              <a:spcAft>
                <a:spcPts val="0"/>
              </a:spcAft>
              <a:buClr>
                <a:schemeClr val="dk2"/>
              </a:buClr>
              <a:buSzPts val="1100"/>
              <a:buFont typeface="Arial"/>
              <a:buNone/>
            </a:pPr>
            <a:r>
              <a:rPr lang="en">
                <a:solidFill>
                  <a:srgbClr val="FFFF00"/>
                </a:solidFill>
                <a:latin typeface="Source Sans Pro"/>
                <a:ea typeface="Source Sans Pro"/>
                <a:cs typeface="Source Sans Pro"/>
                <a:sym typeface="Source Sans Pro"/>
              </a:rPr>
              <a:t>Liberal- yes, unless 100% sure it isn’t there----you will get all the hits, you will also get false alarms</a:t>
            </a:r>
            <a:endParaRPr>
              <a:solidFill>
                <a:srgbClr val="FFFF00"/>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38350" y="346700"/>
            <a:ext cx="8645700" cy="76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dirty="0"/>
              <a:t>D-Prime (D’)</a:t>
            </a:r>
            <a:endParaRPr sz="2400" dirty="0"/>
          </a:p>
        </p:txBody>
      </p:sp>
      <p:sp>
        <p:nvSpPr>
          <p:cNvPr id="125" name="Google Shape;125;p21"/>
          <p:cNvSpPr txBox="1"/>
          <p:nvPr/>
        </p:nvSpPr>
        <p:spPr>
          <a:xfrm>
            <a:off x="305275" y="771600"/>
            <a:ext cx="8399700" cy="40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solidFill>
                <a:latin typeface="Times New Roman"/>
                <a:ea typeface="Times New Roman"/>
                <a:cs typeface="Times New Roman"/>
                <a:sym typeface="Times New Roman"/>
              </a:rPr>
              <a:t>Account for bias to recover sensitivity    (Macmillan and Creelman's 1991 </a:t>
            </a:r>
            <a:r>
              <a:rPr lang="en" i="1" dirty="0">
                <a:solidFill>
                  <a:schemeClr val="accent6"/>
                </a:solidFill>
                <a:latin typeface="Times New Roman"/>
                <a:ea typeface="Times New Roman"/>
                <a:cs typeface="Times New Roman"/>
                <a:sym typeface="Times New Roman"/>
              </a:rPr>
              <a:t>Detection Theory: A User's Guide)</a:t>
            </a:r>
            <a:endParaRPr dirty="0">
              <a:solidFill>
                <a:schemeClr val="accent6"/>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chemeClr val="accent6"/>
                </a:solidFill>
                <a:latin typeface="Source Sans Pro"/>
                <a:ea typeface="Source Sans Pro"/>
                <a:cs typeface="Source Sans Pro"/>
                <a:sym typeface="Source Sans Pro"/>
              </a:rPr>
              <a:t>We use H and compare to F- optimal detection is (H,F) (1,0)</a:t>
            </a:r>
            <a:endParaRPr dirty="0">
              <a:solidFill>
                <a:schemeClr val="accent6"/>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chemeClr val="accent6"/>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chemeClr val="accent6"/>
                </a:solidFill>
                <a:latin typeface="Source Sans Pro"/>
                <a:ea typeface="Source Sans Pro"/>
                <a:cs typeface="Source Sans Pro"/>
                <a:sym typeface="Source Sans Pro"/>
              </a:rPr>
              <a:t>But not just H-F</a:t>
            </a:r>
            <a:endParaRPr dirty="0">
              <a:solidFill>
                <a:schemeClr val="accent6"/>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dirty="0">
                <a:solidFill>
                  <a:srgbClr val="FFFF00"/>
                </a:solidFill>
                <a:latin typeface="Source Sans Pro"/>
                <a:ea typeface="Source Sans Pro"/>
                <a:cs typeface="Source Sans Pro"/>
                <a:sym typeface="Source Sans Pro"/>
              </a:rPr>
              <a:t>Signal-noise- similarity</a:t>
            </a: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endParaRPr dirty="0">
              <a:solidFill>
                <a:srgbClr val="FFFF00"/>
              </a:solidFill>
              <a:latin typeface="Source Sans Pro"/>
              <a:ea typeface="Source Sans Pro"/>
              <a:cs typeface="Source Sans Pro"/>
              <a:sym typeface="Source Sans Pro"/>
            </a:endParaRPr>
          </a:p>
          <a:p>
            <a:pPr marL="0" lvl="0" indent="0" algn="l" rtl="0">
              <a:spcBef>
                <a:spcPts val="0"/>
              </a:spcBef>
              <a:spcAft>
                <a:spcPts val="0"/>
              </a:spcAft>
              <a:buNone/>
            </a:pPr>
            <a:r>
              <a:rPr lang="en" sz="1100" u="sng" dirty="0">
                <a:solidFill>
                  <a:srgbClr val="FFFF00"/>
                </a:solidFill>
                <a:hlinkClick r:id="rId3"/>
              </a:rPr>
              <a:t>http://phonetics.linguistics.ucla.edu/facilities/statistics/dprime.htm</a:t>
            </a:r>
            <a:r>
              <a:rPr lang="en" dirty="0">
                <a:solidFill>
                  <a:srgbClr val="FFFF00"/>
                </a:solidFill>
                <a:latin typeface="Source Sans Pro"/>
                <a:ea typeface="Source Sans Pro"/>
                <a:cs typeface="Source Sans Pro"/>
                <a:sym typeface="Source Sans Pro"/>
              </a:rPr>
              <a:t> (fall 2005 but still the best )</a:t>
            </a:r>
            <a:endParaRPr dirty="0">
              <a:solidFill>
                <a:srgbClr val="FFFF00"/>
              </a:solidFill>
              <a:latin typeface="Source Sans Pro"/>
              <a:ea typeface="Source Sans Pro"/>
              <a:cs typeface="Source Sans Pro"/>
              <a:sym typeface="Source Sans Pro"/>
            </a:endParaRPr>
          </a:p>
        </p:txBody>
      </p:sp>
      <p:pic>
        <p:nvPicPr>
          <p:cNvPr id="126" name="Google Shape;126;p21"/>
          <p:cNvPicPr preferRelativeResize="0"/>
          <p:nvPr/>
        </p:nvPicPr>
        <p:blipFill>
          <a:blip r:embed="rId4">
            <a:alphaModFix/>
          </a:blip>
          <a:stretch>
            <a:fillRect/>
          </a:stretch>
        </p:blipFill>
        <p:spPr>
          <a:xfrm>
            <a:off x="0" y="3150210"/>
            <a:ext cx="9143997" cy="1993280"/>
          </a:xfrm>
          <a:prstGeom prst="rect">
            <a:avLst/>
          </a:prstGeom>
          <a:noFill/>
          <a:ln>
            <a:noFill/>
          </a:ln>
        </p:spPr>
      </p:pic>
      <p:pic>
        <p:nvPicPr>
          <p:cNvPr id="127" name="Google Shape;127;p21"/>
          <p:cNvPicPr preferRelativeResize="0"/>
          <p:nvPr/>
        </p:nvPicPr>
        <p:blipFill>
          <a:blip r:embed="rId5">
            <a:alphaModFix/>
          </a:blip>
          <a:stretch>
            <a:fillRect/>
          </a:stretch>
        </p:blipFill>
        <p:spPr>
          <a:xfrm>
            <a:off x="0" y="2230312"/>
            <a:ext cx="9144002" cy="919876"/>
          </a:xfrm>
          <a:prstGeom prst="rect">
            <a:avLst/>
          </a:prstGeom>
          <a:noFill/>
          <a:ln>
            <a:noFill/>
          </a:ln>
        </p:spPr>
      </p:pic>
      <p:sp>
        <p:nvSpPr>
          <p:cNvPr id="128" name="Google Shape;128;p21"/>
          <p:cNvSpPr txBox="1"/>
          <p:nvPr/>
        </p:nvSpPr>
        <p:spPr>
          <a:xfrm>
            <a:off x="6090875" y="4555200"/>
            <a:ext cx="2942100" cy="58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1"/>
                </a:solidFill>
                <a:latin typeface="Source Sans Pro"/>
                <a:ea typeface="Source Sans Pro"/>
                <a:cs typeface="Source Sans Pro"/>
                <a:sym typeface="Source Sans Pro"/>
              </a:rPr>
              <a:t>3:33</a:t>
            </a:r>
            <a:endParaRPr>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1679</Words>
  <Application>Microsoft Macintosh PowerPoint</Application>
  <PresentationFormat>On-screen Show (16:9)</PresentationFormat>
  <Paragraphs>226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Source Sans Pro</vt:lpstr>
      <vt:lpstr>Arial</vt:lpstr>
      <vt:lpstr>Raleway</vt:lpstr>
      <vt:lpstr>Times New Roman</vt:lpstr>
      <vt:lpstr>Plum</vt:lpstr>
      <vt:lpstr>The Role of Abstraction in Non-native Speech Perception</vt:lpstr>
      <vt:lpstr>Today’s plan</vt:lpstr>
      <vt:lpstr>Starting off thoughts</vt:lpstr>
      <vt:lpstr>The Authors’ Framing</vt:lpstr>
      <vt:lpstr>Participants</vt:lpstr>
      <vt:lpstr>Participants</vt:lpstr>
      <vt:lpstr>Language Characteristics</vt:lpstr>
      <vt:lpstr>Signal Detection and D-prime</vt:lpstr>
      <vt:lpstr>D-Prime (D’)</vt:lpstr>
      <vt:lpstr> informativity of phonetic dimensions</vt:lpstr>
      <vt:lpstr>PowerPoint Presentation</vt:lpstr>
      <vt:lpstr>Research questions</vt:lpstr>
      <vt:lpstr>The Trace Model</vt:lpstr>
      <vt:lpstr>Exemplar theory</vt:lpstr>
      <vt:lpstr>Production  Processing interphase</vt:lpstr>
      <vt:lpstr>In Progress Ideas</vt:lpstr>
      <vt:lpstr>Thanks</vt:lpstr>
      <vt:lpstr>Class Questions/Discussion</vt:lpstr>
      <vt:lpstr>Class Questions/Discussion</vt:lpstr>
      <vt:lpstr>Extra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Abstraction in Non-native Speech Perception</dc:title>
  <cp:lastModifiedBy>Ding Wang-Bramlett</cp:lastModifiedBy>
  <cp:revision>10</cp:revision>
  <dcterms:modified xsi:type="dcterms:W3CDTF">2020-02-12T00:41:41Z</dcterms:modified>
</cp:coreProperties>
</file>